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4">
  <p:sldMasterIdLst>
    <p:sldMasterId id="2147483672" r:id="rId1"/>
    <p:sldMasterId id="2147483684" r:id="rId2"/>
  </p:sldMasterIdLst>
  <p:notesMasterIdLst>
    <p:notesMasterId r:id="rId22"/>
  </p:notesMasterIdLst>
  <p:sldIdLst>
    <p:sldId id="396" r:id="rId3"/>
    <p:sldId id="397" r:id="rId4"/>
    <p:sldId id="398" r:id="rId5"/>
    <p:sldId id="399" r:id="rId6"/>
    <p:sldId id="362" r:id="rId7"/>
    <p:sldId id="368" r:id="rId8"/>
    <p:sldId id="372" r:id="rId9"/>
    <p:sldId id="392" r:id="rId10"/>
    <p:sldId id="393" r:id="rId11"/>
    <p:sldId id="374" r:id="rId12"/>
    <p:sldId id="375" r:id="rId13"/>
    <p:sldId id="376" r:id="rId14"/>
    <p:sldId id="377" r:id="rId15"/>
    <p:sldId id="378" r:id="rId16"/>
    <p:sldId id="371" r:id="rId17"/>
    <p:sldId id="379" r:id="rId18"/>
    <p:sldId id="395" r:id="rId19"/>
    <p:sldId id="380" r:id="rId20"/>
    <p:sldId id="359" r:id="rId21"/>
  </p:sldIdLst>
  <p:sldSz cx="12192000" cy="6858000"/>
  <p:notesSz cx="9942513" cy="6761163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7C1C4701-8ED9-4D4D-B276-DC31D20909E5}">
          <p14:sldIdLst>
            <p14:sldId id="396"/>
            <p14:sldId id="397"/>
            <p14:sldId id="398"/>
            <p14:sldId id="399"/>
            <p14:sldId id="362"/>
            <p14:sldId id="368"/>
            <p14:sldId id="372"/>
            <p14:sldId id="392"/>
            <p14:sldId id="393"/>
            <p14:sldId id="374"/>
            <p14:sldId id="375"/>
            <p14:sldId id="376"/>
            <p14:sldId id="377"/>
            <p14:sldId id="378"/>
            <p14:sldId id="371"/>
            <p14:sldId id="379"/>
            <p14:sldId id="395"/>
            <p14:sldId id="380"/>
            <p14:sldId id="359"/>
          </p14:sldIdLst>
        </p14:section>
        <p14:section name="Раздел без заголовка" id="{B4E9E72C-F168-4D91-B328-7F0FEFC9685B}">
          <p14:sldIdLst/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141">
          <p15:clr>
            <a:srgbClr val="A4A3A4"/>
          </p15:clr>
        </p15:guide>
        <p15:guide id="2" pos="3126">
          <p15:clr>
            <a:srgbClr val="A4A3A4"/>
          </p15:clr>
        </p15:guide>
        <p15:guide id="3" orient="horz" pos="2140">
          <p15:clr>
            <a:srgbClr val="A4A3A4"/>
          </p15:clr>
        </p15:guide>
        <p15:guide id="4" pos="3127">
          <p15:clr>
            <a:srgbClr val="A4A3A4"/>
          </p15:clr>
        </p15:guide>
        <p15:guide id="5" orient="horz" pos="2130">
          <p15:clr>
            <a:srgbClr val="A4A3A4"/>
          </p15:clr>
        </p15:guide>
        <p15:guide id="6" pos="3130">
          <p15:clr>
            <a:srgbClr val="A4A3A4"/>
          </p15:clr>
        </p15:guide>
        <p15:guide id="7" pos="313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Шадрин Евгений Игоревич" initials="ШЕИ" lastIdx="1" clrIdx="0"/>
  <p:cmAuthor id="2" name="Петриченко Сергей Михайлович" initials="ПСМ" lastIdx="1" clrIdx="1"/>
  <p:cmAuthor id="3" name="Балаян Завен Геннадиевич" initials="БЗГ" lastIdx="5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83CA"/>
    <a:srgbClr val="FF9933"/>
    <a:srgbClr val="FF9A60"/>
    <a:srgbClr val="9889D7"/>
    <a:srgbClr val="BAB0E4"/>
    <a:srgbClr val="F8B742"/>
    <a:srgbClr val="AB81D5"/>
    <a:srgbClr val="E052BB"/>
    <a:srgbClr val="F0ECF4"/>
    <a:srgbClr val="FF97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9561" autoAdjust="0"/>
    <p:restoredTop sz="99158" autoAdjust="0"/>
  </p:normalViewPr>
  <p:slideViewPr>
    <p:cSldViewPr snapToGrid="0">
      <p:cViewPr varScale="1">
        <p:scale>
          <a:sx n="113" d="100"/>
          <a:sy n="113" d="100"/>
        </p:scale>
        <p:origin x="-264" y="-10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118" d="100"/>
          <a:sy n="118" d="100"/>
        </p:scale>
        <p:origin x="2034" y="96"/>
      </p:cViewPr>
      <p:guideLst>
        <p:guide orient="horz" pos="2141"/>
        <p:guide orient="horz" pos="2140"/>
        <p:guide orient="horz" pos="2130"/>
        <p:guide pos="3126"/>
        <p:guide pos="3127"/>
        <p:guide pos="3130"/>
        <p:guide pos="313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commentAuthors" Target="commentAuthor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1"/>
            <a:ext cx="4308422" cy="3392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31794" y="1"/>
            <a:ext cx="4308422" cy="3392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763CD111-65C8-475B-B6C7-AAF85F5C3C94}" type="datetimeFigureOut">
              <a:rPr lang="ru-RU"/>
              <a:pPr>
                <a:defRPr/>
              </a:pPr>
              <a:t>05.05.2023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44813" y="846138"/>
            <a:ext cx="4052887" cy="2279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4253" y="3253811"/>
            <a:ext cx="7954010" cy="266220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4" y="6421932"/>
            <a:ext cx="4308422" cy="3392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31794" y="6421932"/>
            <a:ext cx="4308422" cy="33923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7B4AC1A4-BB57-4C9B-9FA2-470B6FFAB773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2888143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3DF3DC-EBCE-4A1A-9828-6988B5DB603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05.05.2023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50342C-0C9F-4E41-A8AC-7650CAEA5C2A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443928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1FDA38-3827-4210-964C-B9BB6950A0C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05.05.2023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2075C6-3FCA-44D6-AF79-67455D1720D9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870968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D6E5E9-4D70-4822-A6CC-72FC147F2DE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05.05.2023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EEF523-7AFA-4ABB-9867-AEC8F1EACCC1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22298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A95C68-F951-4A40-AFA3-4E2DB9C3FD0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05.05.2023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29A394-E902-43BA-87A4-D38030AE9BBF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230851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5FBAE1-927B-4D62-B04E-9EB3F14CD15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05.05.2023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31716B-40CE-4117-AB71-E7342CDD3AF7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72978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63BD08-C6C7-4CE2-A6CA-82C3D8F80DE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05.05.2023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88C822-AF92-48F8-AB3F-102CFC42D5C2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611013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6D56E9-B5D3-4FA1-8FFA-82CCD9E3D40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05.05.2023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8E8ACC-6DF2-4ECD-9470-6D361C26CF2F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9008381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08969B-9B68-4D38-88E2-7488D7E6A4E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05.05.2023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B6C9E0-E23D-4244-8F91-D0C70BB06EFC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763176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2DE32F-9502-4F18-AD58-2FCA4D52F50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05.05.2023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689315-0A05-4AEB-86D6-80634A688727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8863313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13F44F-B965-4364-B99B-2AD8EDC2F4F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05.05.2023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8A38CB-77D7-4D17-B4B0-6266D925BDA1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7347280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021B74-4E37-4CCD-A047-5324F971344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05.05.2023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DDE2AD-89BB-478C-B7B8-735FE8F4CEFF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9457177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 — горизонт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Изображение"/>
          <p:cNvSpPr>
            <a:spLocks noGrp="1"/>
          </p:cNvSpPr>
          <p:nvPr>
            <p:ph type="pic" idx="13"/>
          </p:nvPr>
        </p:nvSpPr>
        <p:spPr>
          <a:xfrm>
            <a:off x="1562100" y="-19033"/>
            <a:ext cx="9067800" cy="6048348"/>
          </a:xfrm>
          <a:prstGeom prst="rect">
            <a:avLst/>
          </a:prstGeom>
        </p:spPr>
        <p:txBody>
          <a:bodyPr lIns="45606" tIns="22834" rIns="45606" bIns="22834" anchor="t">
            <a:noAutofit/>
          </a:bodyPr>
          <a:lstStyle/>
          <a:p>
            <a:endParaRPr/>
          </a:p>
        </p:txBody>
      </p:sp>
      <p:sp>
        <p:nvSpPr>
          <p:cNvPr id="2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317500" y="4756162"/>
            <a:ext cx="11557000" cy="1003300"/>
          </a:xfrm>
          <a:prstGeom prst="rect">
            <a:avLst/>
          </a:prstGeom>
        </p:spPr>
        <p:txBody>
          <a:bodyPr anchor="b"/>
          <a:lstStyle/>
          <a:p>
            <a:r>
              <a:t>Текст заголовка</a:t>
            </a:r>
          </a:p>
        </p:txBody>
      </p:sp>
      <p:sp>
        <p:nvSpPr>
          <p:cNvPr id="2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317500" y="5721351"/>
            <a:ext cx="11557000" cy="79375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800"/>
            </a:lvl1pPr>
            <a:lvl2pPr marL="0" indent="0" algn="ctr">
              <a:spcBef>
                <a:spcPts val="0"/>
              </a:spcBef>
              <a:buSzTx/>
              <a:buNone/>
              <a:defRPr sz="2800"/>
            </a:lvl2pPr>
            <a:lvl3pPr marL="0" indent="0" algn="ctr">
              <a:spcBef>
                <a:spcPts val="0"/>
              </a:spcBef>
              <a:buSzTx/>
              <a:buNone/>
              <a:defRPr sz="2800"/>
            </a:lvl3pPr>
            <a:lvl4pPr marL="0" indent="0" algn="ctr">
              <a:spcBef>
                <a:spcPts val="0"/>
              </a:spcBef>
              <a:buSzTx/>
              <a:buNone/>
              <a:defRPr sz="2800"/>
            </a:lvl4pPr>
            <a:lvl5pPr marL="0" indent="0" algn="ctr">
              <a:spcBef>
                <a:spcPts val="0"/>
              </a:spcBef>
              <a:buSzTx/>
              <a:buNone/>
              <a:defRPr sz="28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000000"/>
                </a:solidFill>
              </a:rPr>
              <a:pPr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9969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 — по центр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89055" y="2266950"/>
            <a:ext cx="10414001" cy="2324100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000000"/>
                </a:solidFill>
              </a:rPr>
              <a:pPr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5934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 — вертик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Изображение"/>
          <p:cNvSpPr>
            <a:spLocks noGrp="1"/>
          </p:cNvSpPr>
          <p:nvPr>
            <p:ph type="pic" idx="13"/>
          </p:nvPr>
        </p:nvSpPr>
        <p:spPr>
          <a:xfrm>
            <a:off x="3975113" y="552450"/>
            <a:ext cx="8629651" cy="5753100"/>
          </a:xfrm>
          <a:prstGeom prst="rect">
            <a:avLst/>
          </a:prstGeom>
        </p:spPr>
        <p:txBody>
          <a:bodyPr lIns="45606" tIns="22834" rIns="45606" bIns="22834" anchor="t">
            <a:noAutofit/>
          </a:bodyPr>
          <a:lstStyle/>
          <a:p>
            <a:endParaRPr/>
          </a:p>
        </p:txBody>
      </p:sp>
      <p:sp>
        <p:nvSpPr>
          <p:cNvPr id="3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25511" y="476250"/>
            <a:ext cx="5111750" cy="2774951"/>
          </a:xfrm>
          <a:prstGeom prst="rect">
            <a:avLst/>
          </a:prstGeom>
        </p:spPr>
        <p:txBody>
          <a:bodyPr anchor="b"/>
          <a:lstStyle>
            <a:lvl1pPr>
              <a:defRPr sz="4200"/>
            </a:lvl1pPr>
          </a:lstStyle>
          <a:p>
            <a:r>
              <a:t>Текст заголовка</a:t>
            </a:r>
          </a:p>
        </p:txBody>
      </p:sp>
      <p:sp>
        <p:nvSpPr>
          <p:cNvPr id="4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25511" y="3263965"/>
            <a:ext cx="5111750" cy="2863851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800"/>
            </a:lvl1pPr>
            <a:lvl2pPr marL="0" indent="0" algn="ctr">
              <a:spcBef>
                <a:spcPts val="0"/>
              </a:spcBef>
              <a:buSzTx/>
              <a:buNone/>
              <a:defRPr sz="2800"/>
            </a:lvl2pPr>
            <a:lvl3pPr marL="0" indent="0" algn="ctr">
              <a:spcBef>
                <a:spcPts val="0"/>
              </a:spcBef>
              <a:buSzTx/>
              <a:buNone/>
              <a:defRPr sz="2800"/>
            </a:lvl3pPr>
            <a:lvl4pPr marL="0" indent="0" algn="ctr">
              <a:spcBef>
                <a:spcPts val="0"/>
              </a:spcBef>
              <a:buSzTx/>
              <a:buNone/>
              <a:defRPr sz="2800"/>
            </a:lvl4pPr>
            <a:lvl5pPr marL="0" indent="0" algn="ctr">
              <a:spcBef>
                <a:spcPts val="0"/>
              </a:spcBef>
              <a:buSzTx/>
              <a:buNone/>
              <a:defRPr sz="28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000000"/>
                </a:solidFill>
              </a:rPr>
              <a:pPr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9452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 —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4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000000"/>
                </a:solidFill>
              </a:rPr>
              <a:pPr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5120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57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2300"/>
            </a:lvl1pPr>
            <a:lvl2pPr>
              <a:defRPr sz="2300"/>
            </a:lvl2pPr>
            <a:lvl3pPr>
              <a:defRPr sz="2300"/>
            </a:lvl3pPr>
            <a:lvl4pPr>
              <a:defRPr sz="2300"/>
            </a:lvl4pPr>
            <a:lvl5pPr>
              <a:defRPr sz="23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5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000000"/>
                </a:solidFill>
              </a:rPr>
              <a:pPr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1383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, пункты и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Изображение"/>
          <p:cNvSpPr>
            <a:spLocks noGrp="1"/>
          </p:cNvSpPr>
          <p:nvPr>
            <p:ph type="pic" sz="half" idx="13"/>
          </p:nvPr>
        </p:nvSpPr>
        <p:spPr>
          <a:xfrm>
            <a:off x="5480049" y="1574799"/>
            <a:ext cx="6972301" cy="4648201"/>
          </a:xfrm>
          <a:prstGeom prst="rect">
            <a:avLst/>
          </a:prstGeom>
        </p:spPr>
        <p:txBody>
          <a:bodyPr lIns="45606" tIns="22834" rIns="45606" bIns="22834" anchor="t">
            <a:noAutofit/>
          </a:bodyPr>
          <a:lstStyle/>
          <a:p>
            <a:endParaRPr/>
          </a:p>
        </p:txBody>
      </p:sp>
      <p:sp>
        <p:nvSpPr>
          <p:cNvPr id="66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67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844562" y="1574799"/>
            <a:ext cx="5111750" cy="4648201"/>
          </a:xfrm>
          <a:prstGeom prst="rect">
            <a:avLst/>
          </a:prstGeom>
        </p:spPr>
        <p:txBody>
          <a:bodyPr/>
          <a:lstStyle>
            <a:lvl1pPr marL="278728" indent="-278728">
              <a:spcBef>
                <a:spcPts val="2250"/>
              </a:spcBef>
              <a:defRPr sz="1900"/>
            </a:lvl1pPr>
            <a:lvl2pPr marL="557475" indent="-278728">
              <a:spcBef>
                <a:spcPts val="2250"/>
              </a:spcBef>
              <a:defRPr sz="1900"/>
            </a:lvl2pPr>
            <a:lvl3pPr marL="836181" indent="-278728">
              <a:spcBef>
                <a:spcPts val="2250"/>
              </a:spcBef>
              <a:defRPr sz="1900"/>
            </a:lvl3pPr>
            <a:lvl4pPr marL="1114960" indent="-278728">
              <a:spcBef>
                <a:spcPts val="2250"/>
              </a:spcBef>
              <a:defRPr sz="1900"/>
            </a:lvl4pPr>
            <a:lvl5pPr marL="1393687" indent="-278728">
              <a:spcBef>
                <a:spcPts val="2250"/>
              </a:spcBef>
              <a:defRPr sz="19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6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000000"/>
                </a:solidFill>
              </a:rPr>
              <a:pPr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7823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 (3 шт.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Изображение"/>
          <p:cNvSpPr>
            <a:spLocks noGrp="1"/>
          </p:cNvSpPr>
          <p:nvPr>
            <p:ph type="pic" sz="quarter" idx="13"/>
          </p:nvPr>
        </p:nvSpPr>
        <p:spPr>
          <a:xfrm>
            <a:off x="7840734" y="3517900"/>
            <a:ext cx="4198340" cy="2800350"/>
          </a:xfrm>
          <a:prstGeom prst="rect">
            <a:avLst/>
          </a:prstGeom>
        </p:spPr>
        <p:txBody>
          <a:bodyPr lIns="45606" tIns="22834" rIns="45606" bIns="22834" anchor="t">
            <a:noAutofit/>
          </a:bodyPr>
          <a:lstStyle/>
          <a:p>
            <a:endParaRPr/>
          </a:p>
        </p:txBody>
      </p:sp>
      <p:sp>
        <p:nvSpPr>
          <p:cNvPr id="84" name="Изображение"/>
          <p:cNvSpPr>
            <a:spLocks noGrp="1"/>
          </p:cNvSpPr>
          <p:nvPr>
            <p:ph type="pic" sz="quarter" idx="14"/>
          </p:nvPr>
        </p:nvSpPr>
        <p:spPr>
          <a:xfrm>
            <a:off x="7645465" y="565150"/>
            <a:ext cx="4165601" cy="2777067"/>
          </a:xfrm>
          <a:prstGeom prst="rect">
            <a:avLst/>
          </a:prstGeom>
        </p:spPr>
        <p:txBody>
          <a:bodyPr lIns="45606" tIns="22834" rIns="45606" bIns="22834" anchor="t">
            <a:noAutofit/>
          </a:bodyPr>
          <a:lstStyle/>
          <a:p>
            <a:endParaRPr/>
          </a:p>
        </p:txBody>
      </p:sp>
      <p:sp>
        <p:nvSpPr>
          <p:cNvPr id="85" name="Изображение"/>
          <p:cNvSpPr>
            <a:spLocks noGrp="1"/>
          </p:cNvSpPr>
          <p:nvPr>
            <p:ph type="pic" idx="15"/>
          </p:nvPr>
        </p:nvSpPr>
        <p:spPr>
          <a:xfrm>
            <a:off x="-152400" y="565149"/>
            <a:ext cx="8601074" cy="5734051"/>
          </a:xfrm>
          <a:prstGeom prst="rect">
            <a:avLst/>
          </a:prstGeom>
        </p:spPr>
        <p:txBody>
          <a:bodyPr lIns="45606" tIns="22834" rIns="45606" bIns="22834" anchor="t">
            <a:noAutofit/>
          </a:bodyPr>
          <a:lstStyle/>
          <a:p>
            <a:endParaRPr/>
          </a:p>
        </p:txBody>
      </p:sp>
      <p:sp>
        <p:nvSpPr>
          <p:cNvPr id="86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000000"/>
                </a:solidFill>
              </a:rPr>
              <a:pPr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3333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— Иван Арсентьев"/>
          <p:cNvSpPr txBox="1">
            <a:spLocks noGrp="1"/>
          </p:cNvSpPr>
          <p:nvPr>
            <p:ph type="body" sz="quarter" idx="13"/>
          </p:nvPr>
        </p:nvSpPr>
        <p:spPr>
          <a:xfrm>
            <a:off x="1193817" y="4476761"/>
            <a:ext cx="9810749" cy="31185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1700" i="1"/>
            </a:lvl1pPr>
          </a:lstStyle>
          <a:p>
            <a:r>
              <a:t>— Иван Арсентьев</a:t>
            </a:r>
          </a:p>
        </p:txBody>
      </p:sp>
      <p:sp>
        <p:nvSpPr>
          <p:cNvPr id="94" name="«Место ввода цитаты»."/>
          <p:cNvSpPr txBox="1">
            <a:spLocks noGrp="1"/>
          </p:cNvSpPr>
          <p:nvPr>
            <p:ph type="body" sz="quarter" idx="14"/>
          </p:nvPr>
        </p:nvSpPr>
        <p:spPr>
          <a:xfrm>
            <a:off x="1193817" y="3040127"/>
            <a:ext cx="9810749" cy="409566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3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«Место ввода цитаты».</a:t>
            </a:r>
          </a:p>
        </p:txBody>
      </p:sp>
      <p:sp>
        <p:nvSpPr>
          <p:cNvPr id="9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000000"/>
                </a:solidFill>
              </a:rPr>
              <a:pPr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1467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4038603" y="6356365"/>
            <a:ext cx="4114799" cy="365126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11752" eaLnBrk="1" fontAlgn="auto">
              <a:spcBef>
                <a:spcPts val="0"/>
              </a:spcBef>
              <a:spcAft>
                <a:spcPts val="0"/>
              </a:spcAft>
            </a:pPr>
            <a:endParaRPr lang="ru-RU" sz="1500" b="1" kern="0" dirty="0">
              <a:solidFill>
                <a:prstClr val="black">
                  <a:tint val="75000"/>
                </a:prstClr>
              </a:solidFill>
              <a:latin typeface="Helvetica Neue"/>
              <a:sym typeface="Helvetica Neue"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838199" y="6356365"/>
            <a:ext cx="2743201" cy="365126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11752" eaLnBrk="1" fontAlgn="auto">
              <a:spcBef>
                <a:spcPts val="0"/>
              </a:spcBef>
              <a:spcAft>
                <a:spcPts val="0"/>
              </a:spcAft>
            </a:pPr>
            <a:endParaRPr lang="en-US" sz="1500" b="1" kern="0" dirty="0">
              <a:solidFill>
                <a:prstClr val="black">
                  <a:tint val="75000"/>
                </a:prstClr>
              </a:solidFill>
              <a:latin typeface="Helvetica Neue"/>
              <a:sym typeface="Helvetica Neue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>
          <a:xfrm>
            <a:off x="6013361" y="6540501"/>
            <a:ext cx="205184" cy="200055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‹#›</a:t>
            </a:fld>
            <a:endParaRPr lang="ru-RU" dirty="0">
              <a:solidFill>
                <a:srgbClr val="44546A"/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="" xmlns:a16="http://schemas.microsoft.com/office/drawing/2014/main" id="{91CAA645-04DF-4798-A13E-280570ABE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7772" y="47042"/>
            <a:ext cx="5789968" cy="276999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9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39018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609639" y="6377970"/>
            <a:ext cx="2804161" cy="574515"/>
          </a:xfrm>
          <a:prstGeom prst="rect">
            <a:avLst/>
          </a:prstGeom>
        </p:spPr>
        <p:txBody>
          <a:bodyPr lIns="45606" tIns="22834" rIns="45606" bIns="22834"/>
          <a:lstStyle/>
          <a:p>
            <a:pPr algn="ctr" defTabSz="411752" eaLnBrk="1" fontAlgn="auto">
              <a:spcBef>
                <a:spcPts val="0"/>
              </a:spcBef>
              <a:spcAft>
                <a:spcPts val="0"/>
              </a:spcAft>
            </a:pPr>
            <a:endParaRPr lang="ru-RU" sz="1500" b="1" kern="0">
              <a:solidFill>
                <a:prstClr val="black">
                  <a:tint val="75000"/>
                </a:prstClr>
              </a:solidFill>
              <a:latin typeface="Helvetica Neue"/>
              <a:sym typeface="Helvetica Neue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145280" y="6377972"/>
            <a:ext cx="3901440" cy="574515"/>
          </a:xfrm>
          <a:prstGeom prst="rect">
            <a:avLst/>
          </a:prstGeom>
        </p:spPr>
        <p:txBody>
          <a:bodyPr lIns="45606" tIns="22834" rIns="45606" bIns="22834"/>
          <a:lstStyle/>
          <a:p>
            <a:pPr algn="ctr" defTabSz="411752" eaLnBrk="1" fontAlgn="auto">
              <a:spcBef>
                <a:spcPts val="0"/>
              </a:spcBef>
              <a:spcAft>
                <a:spcPts val="0"/>
              </a:spcAft>
            </a:pPr>
            <a:endParaRPr lang="ru-RU" sz="1500" b="1" kern="0">
              <a:solidFill>
                <a:prstClr val="black">
                  <a:tint val="75000"/>
                </a:prstClr>
              </a:solidFill>
              <a:latin typeface="Helvetica Neue"/>
              <a:sym typeface="Helvetica Neue"/>
            </a:endParaRPr>
          </a:p>
        </p:txBody>
      </p:sp>
      <p:sp>
        <p:nvSpPr>
          <p:cNvPr id="5" name="Holder 5">
            <a:extLst>
              <a:ext uri="{FF2B5EF4-FFF2-40B4-BE49-F238E27FC236}">
                <a16:creationId xmlns="" xmlns:a16="http://schemas.microsoft.com/office/drawing/2014/main" id="{2C64C0D2-3B01-4D89-AC3D-D015BF578CA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1852573" y="6394491"/>
            <a:ext cx="205184" cy="200055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‹#›</a:t>
            </a:fld>
            <a:endParaRPr lang="ru-RU">
              <a:solidFill>
                <a:srgbClr val="44546A"/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="" xmlns:a16="http://schemas.microsoft.com/office/drawing/2014/main" id="{ACA70A9C-BB1B-495B-A91D-4FFE807FD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7763" y="46980"/>
            <a:ext cx="5789968" cy="348813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23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7" name="object 2">
            <a:extLst>
              <a:ext uri="{FF2B5EF4-FFF2-40B4-BE49-F238E27FC236}">
                <a16:creationId xmlns="" xmlns:a16="http://schemas.microsoft.com/office/drawing/2014/main" id="{D1FFA894-E666-4AAB-90B4-A00984BD322C}"/>
              </a:ext>
            </a:extLst>
          </p:cNvPr>
          <p:cNvSpPr/>
          <p:nvPr userDrawn="1"/>
        </p:nvSpPr>
        <p:spPr>
          <a:xfrm flipV="1">
            <a:off x="0" y="530120"/>
            <a:ext cx="12192000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 defTabSz="912228" eaLnBrk="1" fontAlgn="auto" hangingPunct="1">
              <a:spcBef>
                <a:spcPts val="0"/>
              </a:spcBef>
              <a:spcAft>
                <a:spcPts val="0"/>
              </a:spcAft>
            </a:pPr>
            <a:endParaRPr>
              <a:solidFill>
                <a:prstClr val="black"/>
              </a:solidFill>
              <a:latin typeface="Calibri" panose="020F0502020204030204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427096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44552" y="889013"/>
            <a:ext cx="10502900" cy="5080000"/>
          </a:xfrm>
          <a:prstGeom prst="rect">
            <a:avLst/>
          </a:prstGeom>
        </p:spPr>
        <p:txBody>
          <a:bodyPr/>
          <a:lstStyle>
            <a:lvl1pPr>
              <a:defRPr sz="2300"/>
            </a:lvl1pPr>
            <a:lvl2pPr>
              <a:defRPr sz="2300"/>
            </a:lvl2pPr>
            <a:lvl3pPr>
              <a:defRPr sz="2300"/>
            </a:lvl3pPr>
            <a:lvl4pPr>
              <a:defRPr sz="2300"/>
            </a:lvl4pPr>
            <a:lvl5pPr>
              <a:defRPr sz="23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76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000000"/>
                </a:solidFill>
              </a:rPr>
              <a:pPr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3215150"/>
      </p:ext>
    </p:extLst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609614" y="6378009"/>
            <a:ext cx="2804161" cy="585439"/>
          </a:xfrm>
          <a:prstGeom prst="rect">
            <a:avLst/>
          </a:prstGeom>
        </p:spPr>
        <p:txBody>
          <a:bodyPr lIns="45606" tIns="22834" rIns="45606" bIns="22834"/>
          <a:lstStyle/>
          <a:p>
            <a:pPr algn="ctr" defTabSz="411752" eaLnBrk="1" fontAlgn="auto">
              <a:spcBef>
                <a:spcPts val="0"/>
              </a:spcBef>
              <a:spcAft>
                <a:spcPts val="0"/>
              </a:spcAft>
            </a:pPr>
            <a:endParaRPr lang="ru-RU" sz="1500" b="1" kern="0" dirty="0">
              <a:solidFill>
                <a:srgbClr val="000000"/>
              </a:solidFill>
              <a:latin typeface="Helvetica Neue"/>
              <a:sym typeface="Helvetica Neue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145282" y="6378011"/>
            <a:ext cx="3901440" cy="585439"/>
          </a:xfrm>
          <a:prstGeom prst="rect">
            <a:avLst/>
          </a:prstGeom>
        </p:spPr>
        <p:txBody>
          <a:bodyPr lIns="45606" tIns="22834" rIns="45606" bIns="22834"/>
          <a:lstStyle/>
          <a:p>
            <a:pPr algn="ctr" defTabSz="411752" eaLnBrk="1" fontAlgn="auto">
              <a:spcBef>
                <a:spcPts val="0"/>
              </a:spcBef>
              <a:spcAft>
                <a:spcPts val="0"/>
              </a:spcAft>
            </a:pPr>
            <a:endParaRPr lang="ru-RU" sz="1500" b="1" kern="0" dirty="0">
              <a:solidFill>
                <a:srgbClr val="000000"/>
              </a:solidFill>
              <a:latin typeface="Helvetica Neue"/>
              <a:sym typeface="Helvetica Neue"/>
            </a:endParaRPr>
          </a:p>
        </p:txBody>
      </p:sp>
      <p:sp>
        <p:nvSpPr>
          <p:cNvPr id="5" name="Holder 5">
            <a:extLst>
              <a:ext uri="{FF2B5EF4-FFF2-40B4-BE49-F238E27FC236}">
                <a16:creationId xmlns="" xmlns:a16="http://schemas.microsoft.com/office/drawing/2014/main" id="{2C64C0D2-3B01-4D89-AC3D-D015BF578CA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1852554" y="6394491"/>
            <a:ext cx="205184" cy="200055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5E5E5E"/>
                </a:solidFill>
              </a:rPr>
              <a:pPr/>
              <a:t>‹#›</a:t>
            </a:fld>
            <a:endParaRPr lang="ru-RU" dirty="0">
              <a:solidFill>
                <a:srgbClr val="5E5E5E"/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="" xmlns:a16="http://schemas.microsoft.com/office/drawing/2014/main" id="{ACA70A9C-BB1B-495B-A91D-4FFE807FD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7763" y="46990"/>
            <a:ext cx="5789968" cy="358446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23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7" name="object 2">
            <a:extLst>
              <a:ext uri="{FF2B5EF4-FFF2-40B4-BE49-F238E27FC236}">
                <a16:creationId xmlns="" xmlns:a16="http://schemas.microsoft.com/office/drawing/2014/main" id="{D1FFA894-E666-4AAB-90B4-A00984BD322C}"/>
              </a:ext>
            </a:extLst>
          </p:cNvPr>
          <p:cNvSpPr/>
          <p:nvPr userDrawn="1"/>
        </p:nvSpPr>
        <p:spPr>
          <a:xfrm flipV="1">
            <a:off x="2" y="530120"/>
            <a:ext cx="12192000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 algn="ctr" defTabSz="411752" eaLnBrk="1" fontAlgn="auto">
              <a:spcBef>
                <a:spcPts val="0"/>
              </a:spcBef>
              <a:spcAft>
                <a:spcPts val="0"/>
              </a:spcAft>
            </a:pPr>
            <a:endParaRPr b="1" kern="0" dirty="0">
              <a:solidFill>
                <a:srgbClr val="000000"/>
              </a:solidFill>
              <a:latin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73272620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>
          <a:xfrm>
            <a:off x="6000957" y="6540501"/>
            <a:ext cx="205184" cy="200055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B514DDB4-8113-4A63-9D5A-6FD9052C6780}" type="slidenum">
              <a:rPr lang="ru-RU" smtClean="0">
                <a:solidFill>
                  <a:srgbClr val="5E5E5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5E5E5E"/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="" xmlns:a16="http://schemas.microsoft.com/office/drawing/2014/main" id="{91CAA645-04DF-4798-A13E-280570ABE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7608" y="116631"/>
            <a:ext cx="9534384" cy="576065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7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r>
              <a:rPr lang="ru-RU"/>
              <a:t>Образец заголовка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44094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55" y="1122416"/>
            <a:ext cx="9144001" cy="2387601"/>
          </a:xfrm>
        </p:spPr>
        <p:txBody>
          <a:bodyPr anchor="b"/>
          <a:lstStyle>
            <a:lvl1pPr algn="ctr">
              <a:defRPr sz="59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55" y="3602038"/>
            <a:ext cx="9144001" cy="1655762"/>
          </a:xfrm>
        </p:spPr>
        <p:txBody>
          <a:bodyPr/>
          <a:lstStyle>
            <a:lvl1pPr marL="0" indent="0" algn="ctr">
              <a:buNone/>
              <a:defRPr sz="2300"/>
            </a:lvl1pPr>
            <a:lvl2pPr marL="456139" indent="0" algn="ctr">
              <a:buNone/>
              <a:defRPr sz="1900"/>
            </a:lvl2pPr>
            <a:lvl3pPr marL="912228" indent="0" algn="ctr">
              <a:buNone/>
              <a:defRPr sz="1900"/>
            </a:lvl3pPr>
            <a:lvl4pPr marL="1368361" indent="0" algn="ctr">
              <a:buNone/>
              <a:defRPr sz="1700"/>
            </a:lvl4pPr>
            <a:lvl5pPr marL="1824470" indent="0" algn="ctr">
              <a:buNone/>
              <a:defRPr sz="1700"/>
            </a:lvl5pPr>
            <a:lvl6pPr marL="2280601" indent="0" algn="ctr">
              <a:buNone/>
              <a:defRPr sz="1700"/>
            </a:lvl6pPr>
            <a:lvl7pPr marL="2736708" indent="0" algn="ctr">
              <a:buNone/>
              <a:defRPr sz="1700"/>
            </a:lvl7pPr>
            <a:lvl8pPr marL="3192829" indent="0" algn="ctr">
              <a:buNone/>
              <a:defRPr sz="1700"/>
            </a:lvl8pPr>
            <a:lvl9pPr marL="3648934" indent="0" algn="ctr">
              <a:buNone/>
              <a:defRPr sz="17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199" y="6356365"/>
            <a:ext cx="2743201" cy="365126"/>
          </a:xfrm>
          <a:prstGeom prst="rect">
            <a:avLst/>
          </a:prstGeom>
        </p:spPr>
        <p:txBody>
          <a:bodyPr lIns="45606" tIns="22834" rIns="45606" bIns="22834"/>
          <a:lstStyle>
            <a:lvl1pPr>
              <a:defRPr/>
            </a:lvl1pPr>
          </a:lstStyle>
          <a:p>
            <a:pPr algn="ctr" defTabSz="411752"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500" b="1" kern="0">
              <a:solidFill>
                <a:srgbClr val="000000"/>
              </a:solidFill>
              <a:latin typeface="Helvetica Neue"/>
              <a:sym typeface="Helvetica Neue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3" y="6356365"/>
            <a:ext cx="4114799" cy="365126"/>
          </a:xfrm>
          <a:prstGeom prst="rect">
            <a:avLst/>
          </a:prstGeom>
        </p:spPr>
        <p:txBody>
          <a:bodyPr lIns="45606" tIns="22834" rIns="45606" bIns="22834"/>
          <a:lstStyle>
            <a:lvl1pPr>
              <a:defRPr/>
            </a:lvl1pPr>
          </a:lstStyle>
          <a:p>
            <a:pPr algn="ctr" defTabSz="411752"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500" b="1" kern="0">
              <a:solidFill>
                <a:srgbClr val="000000"/>
              </a:solidFill>
              <a:latin typeface="Helvetica Neue"/>
              <a:sym typeface="Helvetica Neue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5964675" y="6540512"/>
            <a:ext cx="256411" cy="25128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A4FBBD-B260-430E-82C3-AD72BF5EF5D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289328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Изображение"/>
          <p:cNvSpPr>
            <a:spLocks noGrp="1"/>
          </p:cNvSpPr>
          <p:nvPr>
            <p:ph type="pic" idx="13"/>
          </p:nvPr>
        </p:nvSpPr>
        <p:spPr>
          <a:xfrm>
            <a:off x="0" y="0"/>
            <a:ext cx="12192000" cy="8132233"/>
          </a:xfrm>
          <a:prstGeom prst="rect">
            <a:avLst/>
          </a:prstGeom>
        </p:spPr>
        <p:txBody>
          <a:bodyPr lIns="45606" tIns="22834" rIns="45606" bIns="22834" anchor="t">
            <a:noAutofit/>
          </a:bodyPr>
          <a:lstStyle/>
          <a:p>
            <a:endParaRPr/>
          </a:p>
        </p:txBody>
      </p:sp>
      <p:sp>
        <p:nvSpPr>
          <p:cNvPr id="10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000000"/>
                </a:solidFill>
              </a:rPr>
              <a:pPr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419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>
            <a:cxnSpLocks/>
          </p:cNvCxnSpPr>
          <p:nvPr userDrawn="1"/>
        </p:nvCxnSpPr>
        <p:spPr>
          <a:xfrm>
            <a:off x="90488" y="990601"/>
            <a:ext cx="12012611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3102014" y="90000"/>
            <a:ext cx="9000001" cy="899999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21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0"/>
          </p:nvPr>
        </p:nvSpPr>
        <p:spPr>
          <a:xfrm>
            <a:off x="2495605" y="6408740"/>
            <a:ext cx="7200900" cy="358776"/>
          </a:xfrm>
          <a:prstGeom prst="rect">
            <a:avLst/>
          </a:prstGeom>
        </p:spPr>
        <p:txBody>
          <a:bodyPr lIns="0" tIns="0" rIns="0" bIns="0" anchor="b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50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defTabSz="411752">
              <a:defRPr/>
            </a:pPr>
            <a:endParaRPr lang="ru-RU" b="1" kern="0">
              <a:sym typeface="Helvetica Neue"/>
            </a:endParaRPr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11742738" y="6536682"/>
            <a:ext cx="360361" cy="230833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7F7F7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DCFD259-276A-48CF-AAAF-66CD61FCC4F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81948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>
            <a:cxnSpLocks/>
          </p:cNvCxnSpPr>
          <p:nvPr userDrawn="1"/>
        </p:nvCxnSpPr>
        <p:spPr>
          <a:xfrm>
            <a:off x="90488" y="990601"/>
            <a:ext cx="12012611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3102014" y="90000"/>
            <a:ext cx="9000001" cy="899999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21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0"/>
          </p:nvPr>
        </p:nvSpPr>
        <p:spPr>
          <a:xfrm>
            <a:off x="2495605" y="6408740"/>
            <a:ext cx="7200900" cy="358776"/>
          </a:xfrm>
          <a:prstGeom prst="rect">
            <a:avLst/>
          </a:prstGeom>
        </p:spPr>
        <p:txBody>
          <a:bodyPr lIns="0" tIns="0" rIns="0" bIns="0" anchor="b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50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defTabSz="411752">
              <a:defRPr/>
            </a:pPr>
            <a:endParaRPr lang="ru-RU" b="1" kern="0">
              <a:sym typeface="Helvetica Neue"/>
            </a:endParaRPr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11742738" y="6536682"/>
            <a:ext cx="360361" cy="230833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7F7F7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DCFD259-276A-48CF-AAAF-66CD61FCC4F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44759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4038603" y="6356365"/>
            <a:ext cx="4114799" cy="365126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11752" eaLnBrk="1" fontAlgn="auto">
              <a:spcBef>
                <a:spcPts val="0"/>
              </a:spcBef>
              <a:spcAft>
                <a:spcPts val="0"/>
              </a:spcAft>
            </a:pPr>
            <a:endParaRPr lang="ru-RU" sz="1500" b="1" kern="0" dirty="0">
              <a:solidFill>
                <a:srgbClr val="000000">
                  <a:tint val="75000"/>
                </a:srgbClr>
              </a:solidFill>
              <a:latin typeface="Helvetica Neue"/>
              <a:sym typeface="Helvetica Neue"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838199" y="6356365"/>
            <a:ext cx="2743201" cy="365126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11752" eaLnBrk="1" fontAlgn="auto">
              <a:spcBef>
                <a:spcPts val="0"/>
              </a:spcBef>
              <a:spcAft>
                <a:spcPts val="0"/>
              </a:spcAft>
            </a:pPr>
            <a:endParaRPr lang="en-US" sz="1500" b="1" kern="0" dirty="0">
              <a:solidFill>
                <a:srgbClr val="000000">
                  <a:tint val="75000"/>
                </a:srgbClr>
              </a:solidFill>
              <a:latin typeface="Helvetica Neue"/>
              <a:sym typeface="Helvetica Neue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>
          <a:xfrm>
            <a:off x="6000957" y="6540501"/>
            <a:ext cx="205184" cy="200055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5E5E5E"/>
                </a:solidFill>
              </a:rPr>
              <a:pPr/>
              <a:t>‹#›</a:t>
            </a:fld>
            <a:endParaRPr lang="ru-RU" dirty="0">
              <a:solidFill>
                <a:srgbClr val="5E5E5E"/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="" xmlns:a16="http://schemas.microsoft.com/office/drawing/2014/main" id="{91CAA645-04DF-4798-A13E-280570ABE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7772" y="47042"/>
            <a:ext cx="5789968" cy="276999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9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29302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609614" y="6378009"/>
            <a:ext cx="2804161" cy="585439"/>
          </a:xfrm>
          <a:prstGeom prst="rect">
            <a:avLst/>
          </a:prstGeom>
        </p:spPr>
        <p:txBody>
          <a:bodyPr lIns="121630" tIns="60830" rIns="121630" bIns="60830"/>
          <a:lstStyle/>
          <a:p>
            <a:pPr algn="ctr" defTabSz="411752" eaLnBrk="1" fontAlgn="auto">
              <a:spcBef>
                <a:spcPts val="0"/>
              </a:spcBef>
              <a:spcAft>
                <a:spcPts val="0"/>
              </a:spcAft>
            </a:pPr>
            <a:endParaRPr lang="ru-RU" sz="1500" b="1" kern="0">
              <a:solidFill>
                <a:srgbClr val="000000"/>
              </a:solidFill>
              <a:latin typeface="Helvetica Neue"/>
              <a:sym typeface="Helvetica Neue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145282" y="6378011"/>
            <a:ext cx="3901440" cy="585439"/>
          </a:xfrm>
          <a:prstGeom prst="rect">
            <a:avLst/>
          </a:prstGeom>
        </p:spPr>
        <p:txBody>
          <a:bodyPr lIns="121630" tIns="60830" rIns="121630" bIns="60830"/>
          <a:lstStyle/>
          <a:p>
            <a:pPr algn="ctr" defTabSz="411752" eaLnBrk="1" fontAlgn="auto">
              <a:spcBef>
                <a:spcPts val="0"/>
              </a:spcBef>
              <a:spcAft>
                <a:spcPts val="0"/>
              </a:spcAft>
            </a:pPr>
            <a:endParaRPr lang="ru-RU" sz="1500" b="1" kern="0">
              <a:solidFill>
                <a:srgbClr val="000000"/>
              </a:solidFill>
              <a:latin typeface="Helvetica Neue"/>
              <a:sym typeface="Helvetica Neue"/>
            </a:endParaRPr>
          </a:p>
        </p:txBody>
      </p:sp>
      <p:sp>
        <p:nvSpPr>
          <p:cNvPr id="5" name="Holder 5">
            <a:extLst>
              <a:ext uri="{FF2B5EF4-FFF2-40B4-BE49-F238E27FC236}">
                <a16:creationId xmlns="" xmlns:a16="http://schemas.microsoft.com/office/drawing/2014/main" id="{2C64C0D2-3B01-4D89-AC3D-D015BF578CA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1852554" y="6394491"/>
            <a:ext cx="205184" cy="200055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5E5E5E"/>
                </a:solidFill>
              </a:rPr>
              <a:pPr/>
              <a:t>‹#›</a:t>
            </a:fld>
            <a:endParaRPr lang="ru-RU">
              <a:solidFill>
                <a:srgbClr val="5E5E5E"/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="" xmlns:a16="http://schemas.microsoft.com/office/drawing/2014/main" id="{ACA70A9C-BB1B-495B-A91D-4FFE807FD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7763" y="46990"/>
            <a:ext cx="5789968" cy="358446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23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7" name="object 2">
            <a:extLst>
              <a:ext uri="{FF2B5EF4-FFF2-40B4-BE49-F238E27FC236}">
                <a16:creationId xmlns="" xmlns:a16="http://schemas.microsoft.com/office/drawing/2014/main" id="{D1FFA894-E666-4AAB-90B4-A00984BD322C}"/>
              </a:ext>
            </a:extLst>
          </p:cNvPr>
          <p:cNvSpPr/>
          <p:nvPr userDrawn="1"/>
        </p:nvSpPr>
        <p:spPr>
          <a:xfrm flipV="1">
            <a:off x="2" y="530120"/>
            <a:ext cx="12192000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 algn="ctr" defTabSz="411752" eaLnBrk="1" fontAlgn="auto">
              <a:spcBef>
                <a:spcPts val="0"/>
              </a:spcBef>
              <a:spcAft>
                <a:spcPts val="0"/>
              </a:spcAft>
            </a:pPr>
            <a:endParaRPr b="1" kern="0">
              <a:solidFill>
                <a:srgbClr val="000000"/>
              </a:solidFill>
              <a:latin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31174305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>
            <a:cxnSpLocks/>
          </p:cNvCxnSpPr>
          <p:nvPr userDrawn="1"/>
        </p:nvCxnSpPr>
        <p:spPr>
          <a:xfrm>
            <a:off x="90488" y="990601"/>
            <a:ext cx="12012611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3102014" y="90000"/>
            <a:ext cx="9000001" cy="899999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21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0"/>
          </p:nvPr>
        </p:nvSpPr>
        <p:spPr>
          <a:xfrm>
            <a:off x="2495605" y="6408740"/>
            <a:ext cx="7200900" cy="358776"/>
          </a:xfrm>
          <a:prstGeom prst="rect">
            <a:avLst/>
          </a:prstGeom>
        </p:spPr>
        <p:txBody>
          <a:bodyPr lIns="0" tIns="0" rIns="0" bIns="0" anchor="b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50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defTabSz="411752">
              <a:defRPr/>
            </a:pPr>
            <a:endParaRPr lang="ru-RU" b="1" kern="0">
              <a:sym typeface="Helvetica Neue"/>
            </a:endParaRPr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11742738" y="6536680"/>
            <a:ext cx="360361" cy="230833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7F7F7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DCFD259-276A-48CF-AAAF-66CD61FCC4F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954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13E5D3B-4D93-49D6-86AB-6A511303C26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05.05.2023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D4774A31-8BB6-42C2-AA1C-A27350893D2E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976769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44552" y="177864"/>
            <a:ext cx="105029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365" tIns="25365" rIns="25365" bIns="25365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44552" y="1574799"/>
            <a:ext cx="10502900" cy="464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365" tIns="25365" rIns="25365" bIns="25365" anchor="ctr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5964675" y="6540512"/>
            <a:ext cx="256411" cy="251280"/>
          </a:xfrm>
          <a:prstGeom prst="rect">
            <a:avLst/>
          </a:prstGeom>
          <a:ln w="12700">
            <a:miter lim="400000"/>
          </a:ln>
        </p:spPr>
        <p:txBody>
          <a:bodyPr wrap="none" lIns="25365" tIns="25365" rIns="25365" bIns="25365">
            <a:spAutoFit/>
          </a:bodyPr>
          <a:lstStyle>
            <a:lvl1pPr>
              <a:defRPr sz="13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 algn="ctr" defTabSz="411752" eaLnBrk="1" fontAlgn="auto">
              <a:spcBef>
                <a:spcPts val="0"/>
              </a:spcBef>
              <a:spcAft>
                <a:spcPts val="0"/>
              </a:spcAft>
            </a:pPr>
            <a:fld id="{86CB4B4D-7CA3-9044-876B-883B54F8677D}" type="slidenum">
              <a:rPr lang="ru-RU" kern="0" smtClean="0">
                <a:solidFill>
                  <a:srgbClr val="000000"/>
                </a:solidFill>
              </a:rPr>
              <a:pPr algn="ctr" defTabSz="411752" eaLnBrk="1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ker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30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  <p:sldLayoutId id="2147483702" r:id="rId18"/>
    <p:sldLayoutId id="2147483704" r:id="rId19"/>
    <p:sldLayoutId id="2147483705" r:id="rId20"/>
  </p:sldLayoutIdLst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hf hdr="0" ftr="0" dt="0"/>
  <p:txStyles>
    <p:titleStyle>
      <a:lvl1pPr marL="0" marR="0" indent="0" algn="ctr" defTabSz="41175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5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41175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5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41175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5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41175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5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41175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5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41175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5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41175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5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41175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5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41175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5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316753" marR="0" indent="-316753" algn="l" defTabSz="411752" latinLnBrk="0">
        <a:lnSpc>
          <a:spcPct val="100000"/>
        </a:lnSpc>
        <a:spcBef>
          <a:spcPts val="2950"/>
        </a:spcBef>
        <a:spcAft>
          <a:spcPts val="0"/>
        </a:spcAft>
        <a:buClrTx/>
        <a:buSzPct val="125000"/>
        <a:buFontTx/>
        <a:buChar char="•"/>
        <a:tabLst/>
        <a:defRPr sz="25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633500" marR="0" indent="-316753" algn="l" defTabSz="411752" latinLnBrk="0">
        <a:lnSpc>
          <a:spcPct val="100000"/>
        </a:lnSpc>
        <a:spcBef>
          <a:spcPts val="2950"/>
        </a:spcBef>
        <a:spcAft>
          <a:spcPts val="0"/>
        </a:spcAft>
        <a:buClrTx/>
        <a:buSzPct val="125000"/>
        <a:buFontTx/>
        <a:buChar char="•"/>
        <a:tabLst/>
        <a:defRPr sz="25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950238" marR="0" indent="-316753" algn="l" defTabSz="411752" latinLnBrk="0">
        <a:lnSpc>
          <a:spcPct val="100000"/>
        </a:lnSpc>
        <a:spcBef>
          <a:spcPts val="2950"/>
        </a:spcBef>
        <a:spcAft>
          <a:spcPts val="0"/>
        </a:spcAft>
        <a:buClrTx/>
        <a:buSzPct val="125000"/>
        <a:buFontTx/>
        <a:buChar char="•"/>
        <a:tabLst/>
        <a:defRPr sz="25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267008" marR="0" indent="-316753" algn="l" defTabSz="411752" latinLnBrk="0">
        <a:lnSpc>
          <a:spcPct val="100000"/>
        </a:lnSpc>
        <a:spcBef>
          <a:spcPts val="2950"/>
        </a:spcBef>
        <a:spcAft>
          <a:spcPts val="0"/>
        </a:spcAft>
        <a:buClrTx/>
        <a:buSzPct val="125000"/>
        <a:buFontTx/>
        <a:buChar char="•"/>
        <a:tabLst/>
        <a:defRPr sz="25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1583736" marR="0" indent="-316753" algn="l" defTabSz="411752" latinLnBrk="0">
        <a:lnSpc>
          <a:spcPct val="100000"/>
        </a:lnSpc>
        <a:spcBef>
          <a:spcPts val="2950"/>
        </a:spcBef>
        <a:spcAft>
          <a:spcPts val="0"/>
        </a:spcAft>
        <a:buClrTx/>
        <a:buSzPct val="125000"/>
        <a:buFontTx/>
        <a:buChar char="•"/>
        <a:tabLst/>
        <a:defRPr sz="25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1900506" marR="0" indent="-316753" algn="l" defTabSz="411752" latinLnBrk="0">
        <a:lnSpc>
          <a:spcPct val="100000"/>
        </a:lnSpc>
        <a:spcBef>
          <a:spcPts val="2950"/>
        </a:spcBef>
        <a:spcAft>
          <a:spcPts val="0"/>
        </a:spcAft>
        <a:buClrTx/>
        <a:buSzPct val="125000"/>
        <a:buFontTx/>
        <a:buChar char="•"/>
        <a:tabLst/>
        <a:defRPr sz="25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2217234" marR="0" indent="-316753" algn="l" defTabSz="411752" latinLnBrk="0">
        <a:lnSpc>
          <a:spcPct val="100000"/>
        </a:lnSpc>
        <a:spcBef>
          <a:spcPts val="2950"/>
        </a:spcBef>
        <a:spcAft>
          <a:spcPts val="0"/>
        </a:spcAft>
        <a:buClrTx/>
        <a:buSzPct val="125000"/>
        <a:buFontTx/>
        <a:buChar char="•"/>
        <a:tabLst/>
        <a:defRPr sz="25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2533993" marR="0" indent="-316753" algn="l" defTabSz="411752" latinLnBrk="0">
        <a:lnSpc>
          <a:spcPct val="100000"/>
        </a:lnSpc>
        <a:spcBef>
          <a:spcPts val="2950"/>
        </a:spcBef>
        <a:spcAft>
          <a:spcPts val="0"/>
        </a:spcAft>
        <a:buClrTx/>
        <a:buSzPct val="125000"/>
        <a:buFontTx/>
        <a:buChar char="•"/>
        <a:tabLst/>
        <a:defRPr sz="25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2850734" marR="0" indent="-316753" algn="l" defTabSz="411752" latinLnBrk="0">
        <a:lnSpc>
          <a:spcPct val="100000"/>
        </a:lnSpc>
        <a:spcBef>
          <a:spcPts val="2950"/>
        </a:spcBef>
        <a:spcAft>
          <a:spcPts val="0"/>
        </a:spcAft>
        <a:buClrTx/>
        <a:buSzPct val="125000"/>
        <a:buFontTx/>
        <a:buChar char="•"/>
        <a:tabLst/>
        <a:defRPr sz="25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411752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114034" algn="ctr" defTabSz="411752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228063" algn="ctr" defTabSz="411752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342093" algn="ctr" defTabSz="411752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456139" algn="ctr" defTabSz="411752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570141" algn="ctr" defTabSz="411752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684183" algn="ctr" defTabSz="411752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798209" algn="ctr" defTabSz="411752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912228" algn="ctr" defTabSz="411752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cid:image001.png@01D58D82.39124060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0.jpeg"/><Relationship Id="rId7" Type="http://schemas.openxmlformats.org/officeDocument/2006/relationships/image" Target="../media/image24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4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27"/>
          <p:cNvSpPr/>
          <p:nvPr/>
        </p:nvSpPr>
        <p:spPr>
          <a:xfrm>
            <a:off x="0" y="-63385"/>
            <a:ext cx="12192000" cy="36576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598" tIns="22825" rIns="45598" bIns="22825" rtlCol="0" anchor="ctr"/>
          <a:lstStyle/>
          <a:p>
            <a:pPr algn="ctr" defTabSz="411667" eaLnBrk="1" fontAlgn="auto">
              <a:spcBef>
                <a:spcPts val="0"/>
              </a:spcBef>
              <a:spcAft>
                <a:spcPts val="0"/>
              </a:spcAft>
            </a:pPr>
            <a:endParaRPr lang="en-US" sz="4200" b="1" kern="0" dirty="0">
              <a:solidFill>
                <a:srgbClr val="FFFFFF"/>
              </a:solidFill>
              <a:sym typeface="Helvetica Neue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6273" y="-63383"/>
            <a:ext cx="5906705" cy="662940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327" b="-1"/>
          <a:stretch/>
        </p:blipFill>
        <p:spPr>
          <a:xfrm>
            <a:off x="6596273" y="3594212"/>
            <a:ext cx="5988766" cy="2971800"/>
          </a:xfrm>
          <a:prstGeom prst="rect">
            <a:avLst/>
          </a:prstGeom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300943" y="228396"/>
            <a:ext cx="6404673" cy="13717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Autofit/>
          </a:bodyPr>
          <a:lstStyle>
            <a:lvl1pPr marL="0" marR="0" indent="0" algn="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34" b="1" i="0" u="none" strike="noStrike" cap="none" spc="0" baseline="0">
                <a:solidFill>
                  <a:schemeClr val="tx2"/>
                </a:solidFill>
                <a:uFillTx/>
                <a:latin typeface="Arial"/>
                <a:ea typeface="+mn-ea"/>
                <a:cs typeface="Arial"/>
                <a:sym typeface="Helvetica Neue Medium"/>
              </a:defRPr>
            </a:lvl1pPr>
            <a:lvl2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algn="l" eaLnBrk="1" fontAlgn="auto" hangingPunct="1"/>
            <a:endParaRPr lang="ru-RU" sz="21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ru-RU" sz="2400" dirty="0">
                <a:solidFill>
                  <a:schemeClr val="bg1"/>
                </a:solidFill>
              </a:rPr>
              <a:t>Памятка для клиентов – участников казначейского сопровождения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1181" y="5410374"/>
            <a:ext cx="5784819" cy="738500"/>
          </a:xfrm>
          <a:prstGeom prst="rect">
            <a:avLst/>
          </a:prstGeom>
          <a:noFill/>
        </p:spPr>
        <p:txBody>
          <a:bodyPr wrap="square" lIns="45507" tIns="22779" rIns="45507" bIns="22779" rtlCol="0">
            <a:spAutoFit/>
          </a:bodyPr>
          <a:lstStyle/>
          <a:p>
            <a:pPr defTabSz="411667" eaLnBrk="1" fontAlgn="auto">
              <a:spcBef>
                <a:spcPts val="0"/>
              </a:spcBef>
              <a:spcAft>
                <a:spcPts val="0"/>
              </a:spcAft>
            </a:pPr>
            <a:endParaRPr lang="ru-RU" sz="1500" dirty="0">
              <a:solidFill>
                <a:srgbClr val="00A2FF">
                  <a:lumMod val="50000"/>
                </a:srgbClr>
              </a:solidFill>
              <a:latin typeface="Arial" pitchFamily="34" charset="0"/>
              <a:sym typeface="Helvetica Neue"/>
            </a:endParaRPr>
          </a:p>
          <a:p>
            <a:pPr defTabSz="411667" eaLnBrk="1" fontAlgn="auto">
              <a:spcBef>
                <a:spcPts val="0"/>
              </a:spcBef>
              <a:spcAft>
                <a:spcPts val="0"/>
              </a:spcAft>
            </a:pPr>
            <a:r>
              <a:rPr lang="ru-RU" sz="1500" dirty="0" smtClean="0">
                <a:solidFill>
                  <a:srgbClr val="00A2FF">
                    <a:lumMod val="50000"/>
                  </a:srgbClr>
                </a:solidFill>
                <a:latin typeface="Arial" pitchFamily="34" charset="0"/>
                <a:sym typeface="Helvetica Neue"/>
              </a:rPr>
              <a:t>Управление </a:t>
            </a:r>
            <a:r>
              <a:rPr lang="ru-RU" sz="1500" dirty="0">
                <a:solidFill>
                  <a:srgbClr val="00A2FF">
                    <a:lumMod val="50000"/>
                  </a:srgbClr>
                </a:solidFill>
                <a:latin typeface="Arial" pitchFamily="34" charset="0"/>
                <a:sym typeface="Helvetica Neue"/>
              </a:rPr>
              <a:t>Федерального казначейства по Ставропольскому краю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47827" y="6427575"/>
            <a:ext cx="3714749" cy="276963"/>
          </a:xfrm>
          <a:prstGeom prst="rect">
            <a:avLst/>
          </a:prstGeom>
          <a:noFill/>
        </p:spPr>
        <p:txBody>
          <a:bodyPr wrap="square" lIns="45598" tIns="22825" rIns="45598" bIns="22825" rtlCol="0">
            <a:spAutoFit/>
          </a:bodyPr>
          <a:lstStyle/>
          <a:p>
            <a:pPr algn="ctr" defTabSz="411667" eaLnBrk="1" fontAlgn="auto">
              <a:spcBef>
                <a:spcPts val="0"/>
              </a:spcBef>
              <a:spcAft>
                <a:spcPts val="0"/>
              </a:spcAft>
            </a:pPr>
            <a:r>
              <a:rPr lang="ru-RU" sz="1500" kern="0" dirty="0">
                <a:solidFill>
                  <a:srgbClr val="FFFFFF">
                    <a:lumMod val="65000"/>
                  </a:srgbClr>
                </a:solidFill>
                <a:latin typeface="Arial" pitchFamily="34" charset="0"/>
                <a:ea typeface="Segoe UI Black" panose="020B0A02040204020203" pitchFamily="34" charset="0"/>
                <a:sym typeface="Helvetica Neue"/>
              </a:rPr>
              <a:t>г. </a:t>
            </a:r>
            <a:r>
              <a:rPr lang="ru-RU" sz="1500" kern="0" dirty="0">
                <a:solidFill>
                  <a:srgbClr val="FFFFFF">
                    <a:lumMod val="65000"/>
                  </a:srgbClr>
                </a:solidFill>
                <a:latin typeface="Arial" pitchFamily="34" charset="0"/>
                <a:ea typeface="Segoe UI Black" panose="020B0A02040204020203" pitchFamily="34" charset="0"/>
                <a:sym typeface="Helvetica Neue"/>
              </a:rPr>
              <a:t>Ставрополь, </a:t>
            </a:r>
            <a:r>
              <a:rPr lang="ru-RU" sz="1500" kern="0" dirty="0" smtClean="0">
                <a:solidFill>
                  <a:srgbClr val="FFFFFF">
                    <a:lumMod val="65000"/>
                  </a:srgbClr>
                </a:solidFill>
                <a:latin typeface="Arial" pitchFamily="34" charset="0"/>
                <a:ea typeface="Segoe UI Black" panose="020B0A02040204020203" pitchFamily="34" charset="0"/>
                <a:sym typeface="Helvetica Neue"/>
              </a:rPr>
              <a:t>2023 </a:t>
            </a:r>
            <a:r>
              <a:rPr lang="ru-RU" sz="1500" kern="0" dirty="0">
                <a:solidFill>
                  <a:srgbClr val="FFFFFF">
                    <a:lumMod val="65000"/>
                  </a:srgbClr>
                </a:solidFill>
                <a:latin typeface="Arial" pitchFamily="34" charset="0"/>
                <a:ea typeface="Segoe UI Black" panose="020B0A02040204020203" pitchFamily="34" charset="0"/>
                <a:sym typeface="Helvetica Neue"/>
              </a:rPr>
              <a:t>год</a:t>
            </a:r>
            <a:endParaRPr lang="en-US" sz="1500" kern="0" dirty="0">
              <a:solidFill>
                <a:srgbClr val="FFFFFF">
                  <a:lumMod val="65000"/>
                </a:srgbClr>
              </a:solidFill>
              <a:latin typeface="Arial" pitchFamily="34" charset="0"/>
              <a:ea typeface="Segoe UI Black" panose="020B0A02040204020203" pitchFamily="34" charset="0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3548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33844" y="1666943"/>
            <a:ext cx="8491278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Открытие </a:t>
            </a:r>
            <a:r>
              <a:rPr lang="ru-RU" sz="4400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(изменение), закрытие </a:t>
            </a:r>
            <a:r>
              <a:rPr lang="ru-RU" sz="44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раздела </a:t>
            </a:r>
            <a:r>
              <a:rPr lang="ru-RU" sz="4400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на открытом 71 лицевом счете</a:t>
            </a:r>
            <a:endParaRPr lang="ru-RU" sz="4400" b="1" dirty="0" smtClean="0">
              <a:ln w="18415" cmpd="sng">
                <a:noFill/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object 9"/>
          <p:cNvSpPr/>
          <p:nvPr/>
        </p:nvSpPr>
        <p:spPr>
          <a:xfrm>
            <a:off x="9291938" y="1143000"/>
            <a:ext cx="2900062" cy="4800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solidFill>
                <a:prstClr val="black"/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44619" y="4599115"/>
            <a:ext cx="4194048" cy="0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Группа 7"/>
          <p:cNvGrpSpPr>
            <a:grpSpLocks noChangeAspect="1"/>
          </p:cNvGrpSpPr>
          <p:nvPr/>
        </p:nvGrpSpPr>
        <p:grpSpPr>
          <a:xfrm>
            <a:off x="129469" y="128383"/>
            <a:ext cx="3081335" cy="643836"/>
            <a:chOff x="66229" y="55843"/>
            <a:chExt cx="1964196" cy="389226"/>
          </a:xfrm>
        </p:grpSpPr>
        <p:pic>
          <p:nvPicPr>
            <p:cNvPr id="9" name="Рисунок 8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030"/>
            <a:stretch/>
          </p:blipFill>
          <p:spPr>
            <a:xfrm>
              <a:off x="66229" y="55843"/>
              <a:ext cx="428465" cy="389226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513662" y="150596"/>
              <a:ext cx="1516763" cy="167274"/>
            </a:xfrm>
            <a:prstGeom prst="rect">
              <a:avLst/>
            </a:prstGeom>
            <a:noFill/>
          </p:spPr>
          <p:txBody>
            <a:bodyPr wrap="square" lIns="91144" tIns="45570" rIns="91144" bIns="45570" rtlCol="0">
              <a:spAutoFit/>
            </a:bodyPr>
            <a:lstStyle/>
            <a:p>
              <a:pPr eaLnBrk="1" hangingPunct="1"/>
              <a:r>
                <a:rPr lang="ru-RU" sz="1200" dirty="0">
                  <a:solidFill>
                    <a:srgbClr val="11437F"/>
                  </a:solidFill>
                  <a:latin typeface="Arial" pitchFamily="34" charset="0"/>
                  <a:ea typeface="Times New Roman"/>
                </a:rPr>
                <a:t>УФК по Ставропольскому краю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41977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95" t="19950" r="12985" b="18377"/>
          <a:stretch/>
        </p:blipFill>
        <p:spPr bwMode="auto">
          <a:xfrm>
            <a:off x="6241312" y="1488620"/>
            <a:ext cx="5646309" cy="2221914"/>
          </a:xfrm>
          <a:prstGeom prst="rect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" name="Рисунок 3" descr="cid:image001.png@01D58D82.39124060"/>
          <p:cNvPicPr/>
          <p:nvPr/>
        </p:nvPicPr>
        <p:blipFill rotWithShape="1"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490" b="32536"/>
          <a:stretch/>
        </p:blipFill>
        <p:spPr bwMode="auto">
          <a:xfrm>
            <a:off x="228599" y="1410470"/>
            <a:ext cx="5706534" cy="230006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08" t="21431" r="18195" b="19687"/>
          <a:stretch/>
        </p:blipFill>
        <p:spPr bwMode="auto">
          <a:xfrm>
            <a:off x="90169" y="3744404"/>
            <a:ext cx="5921164" cy="2780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28599" y="-26686"/>
            <a:ext cx="1196340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Формирование Заявки на открытие раздела на 71 </a:t>
            </a:r>
            <a:r>
              <a:rPr lang="ru-RU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л/с</a:t>
            </a:r>
            <a:endParaRPr lang="ru-RU" b="1" dirty="0">
              <a:ln w="18415" cmpd="sng">
                <a:noFill/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pPr algn="r"/>
            <a:r>
              <a:rPr lang="ru-RU" sz="16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(</a:t>
            </a:r>
            <a:r>
              <a:rPr lang="ru-RU" sz="1600" dirty="0">
                <a:ln w="18415" cmpd="sng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п</a:t>
            </a:r>
            <a:r>
              <a:rPr lang="ru-RU" sz="16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ри наличии </a:t>
            </a:r>
            <a:r>
              <a:rPr lang="ru-RU" sz="1600" dirty="0">
                <a:ln w="18415" cmpd="sng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на рабочей станции клиента установленного </a:t>
            </a:r>
            <a:r>
              <a:rPr lang="ru-RU" sz="16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ГИИС </a:t>
            </a:r>
            <a:r>
              <a:rPr lang="ru-RU" sz="1600" dirty="0">
                <a:ln w="18415" cmpd="sng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«Электронный бюджет» </a:t>
            </a:r>
            <a:r>
              <a:rPr lang="ru-RU" sz="16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/>
            </a:r>
            <a:br>
              <a:rPr lang="ru-RU" sz="16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</a:br>
            <a:r>
              <a:rPr lang="ru-RU" sz="16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для </a:t>
            </a:r>
            <a:r>
              <a:rPr lang="ru-RU" sz="1600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доступа в личный </a:t>
            </a:r>
            <a:r>
              <a:rPr lang="ru-RU" sz="1600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кабинет с полномочиями «Казначейское сопровождение»)</a:t>
            </a:r>
            <a:endParaRPr lang="ru-RU" sz="1600" dirty="0">
              <a:solidFill>
                <a:schemeClr val="accent5">
                  <a:lumMod val="75000"/>
                </a:schemeClr>
              </a:solidFill>
              <a:latin typeface="Arial Narrow" panose="020B0606020202030204" pitchFamily="34" charset="0"/>
            </a:endParaRPr>
          </a:p>
          <a:p>
            <a:pPr algn="r"/>
            <a:endParaRPr lang="ru-RU" sz="2000" b="1" dirty="0" smtClean="0">
              <a:ln w="18415" cmpd="sng">
                <a:noFill/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8599" y="832169"/>
            <a:ext cx="11863138" cy="63757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Располагается по пути: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Меню →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Казначейское сопровождение → Управление расходами (казначейское сопровождение)→Ведение перечня документов-оснований→ </a:t>
            </a: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Документ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– основание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→Все документы</a:t>
            </a:r>
            <a:endParaRPr lang="ru-RU" sz="1400" dirty="0">
              <a:solidFill>
                <a:srgbClr val="FFFF00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6" name="Соединительная линия уступом 5"/>
          <p:cNvCxnSpPr/>
          <p:nvPr/>
        </p:nvCxnSpPr>
        <p:spPr>
          <a:xfrm rot="10800000" flipV="1">
            <a:off x="1600200" y="2521979"/>
            <a:ext cx="696433" cy="288832"/>
          </a:xfrm>
          <a:prstGeom prst="bentConnector3">
            <a:avLst>
              <a:gd name="adj1" fmla="val 50000"/>
            </a:avLst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2296633" y="2192642"/>
            <a:ext cx="1961857" cy="33925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1. Выбор </a:t>
            </a:r>
            <a:r>
              <a:rPr lang="ru-RU" sz="11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нужного типа Заявки</a:t>
            </a:r>
            <a:endParaRPr lang="ru-RU" sz="11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9" name="Соединительная линия уступом 8"/>
          <p:cNvCxnSpPr/>
          <p:nvPr/>
        </p:nvCxnSpPr>
        <p:spPr>
          <a:xfrm rot="10800000" flipV="1">
            <a:off x="982479" y="3769804"/>
            <a:ext cx="817968" cy="582679"/>
          </a:xfrm>
          <a:prstGeom prst="bentConnector3">
            <a:avLst>
              <a:gd name="adj1" fmla="val 50000"/>
            </a:avLst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1800446" y="3769806"/>
            <a:ext cx="2537637" cy="33730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2. Вкладка «Исполнитель» заполняется автоматически</a:t>
            </a:r>
          </a:p>
        </p:txBody>
      </p:sp>
      <p:cxnSp>
        <p:nvCxnSpPr>
          <p:cNvPr id="12" name="Соединительная линия уступом 11"/>
          <p:cNvCxnSpPr/>
          <p:nvPr/>
        </p:nvCxnSpPr>
        <p:spPr>
          <a:xfrm rot="10800000" flipV="1">
            <a:off x="7439029" y="1981200"/>
            <a:ext cx="1205244" cy="744822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8678320" y="1701199"/>
            <a:ext cx="2085060" cy="52286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4. </a:t>
            </a:r>
            <a:r>
              <a:rPr lang="ru-RU" sz="11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Заполнение вкладки «Заказчик» путем выбора из справочника по реквизиту ИНН</a:t>
            </a:r>
            <a:endParaRPr lang="ru-RU" sz="11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 rot="10800000" flipH="1" flipV="1">
            <a:off x="3012649" y="5134513"/>
            <a:ext cx="2809970" cy="74241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3. Заполняется автоматически. </a:t>
            </a:r>
          </a:p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* (В случае наличия у клиента нескольких 71 л/с из справочника выбирается соответствующий л/с, на котором планируется  открытие раздела</a:t>
            </a:r>
            <a:r>
              <a:rPr lang="ru-RU" sz="110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)</a:t>
            </a:r>
            <a:endParaRPr lang="ru-RU" sz="1100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 flipV="1">
            <a:off x="4205326" y="4745697"/>
            <a:ext cx="0" cy="370351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Прямоугольник 22"/>
          <p:cNvSpPr/>
          <p:nvPr/>
        </p:nvSpPr>
        <p:spPr>
          <a:xfrm>
            <a:off x="8644270" y="2895600"/>
            <a:ext cx="3447467" cy="7143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6. Признак проставляется только в случае, если заказчик  находится в закрытой части Сводного реестра, в остальных случаях признак </a:t>
            </a:r>
          </a:p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НЕ ПРОСТАВЛЯЕТСЯ </a:t>
            </a:r>
            <a:r>
              <a:rPr lang="ru-RU" sz="11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!</a:t>
            </a:r>
            <a:endParaRPr lang="ru-RU" sz="1100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22" name="Прямая со стрелкой 21"/>
          <p:cNvCxnSpPr/>
          <p:nvPr/>
        </p:nvCxnSpPr>
        <p:spPr>
          <a:xfrm flipV="1">
            <a:off x="9877425" y="2726023"/>
            <a:ext cx="0" cy="169577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C:\Users\GrechanyhZHV\Desktop\жанна3\Новая папка\156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1312" y="3769807"/>
            <a:ext cx="5762846" cy="2901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Прямоугольник 24"/>
          <p:cNvSpPr/>
          <p:nvPr/>
        </p:nvSpPr>
        <p:spPr>
          <a:xfrm>
            <a:off x="9122735" y="4745697"/>
            <a:ext cx="2764886" cy="74070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8. </a:t>
            </a:r>
            <a:r>
              <a:rPr lang="ru-RU" sz="11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Заполнение вкладки «Документ – основание» путем ввода соответствующих данных из государственного контракта, договора, </a:t>
            </a:r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со</a:t>
            </a:r>
            <a:r>
              <a:rPr lang="ru-RU" sz="11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глашения</a:t>
            </a:r>
            <a:endParaRPr lang="ru-RU" sz="11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8" name="Соединительная линия уступом 7"/>
          <p:cNvCxnSpPr/>
          <p:nvPr/>
        </p:nvCxnSpPr>
        <p:spPr>
          <a:xfrm rot="10800000">
            <a:off x="7439027" y="3867151"/>
            <a:ext cx="1683708" cy="970665"/>
          </a:xfrm>
          <a:prstGeom prst="bentConnector3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Овал 27"/>
          <p:cNvSpPr/>
          <p:nvPr/>
        </p:nvSpPr>
        <p:spPr>
          <a:xfrm>
            <a:off x="9620250" y="4107108"/>
            <a:ext cx="2383908" cy="337301"/>
          </a:xfrm>
          <a:prstGeom prst="ellipse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 flipH="1">
            <a:off x="8644270" y="3710535"/>
            <a:ext cx="3447462" cy="30901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7. Проставляются даты  действия  государственного контракта, договора, соглашения</a:t>
            </a:r>
          </a:p>
        </p:txBody>
      </p:sp>
      <p:cxnSp>
        <p:nvCxnSpPr>
          <p:cNvPr id="2054" name="Прямая со стрелкой 2053"/>
          <p:cNvCxnSpPr/>
          <p:nvPr/>
        </p:nvCxnSpPr>
        <p:spPr>
          <a:xfrm>
            <a:off x="11782425" y="4019551"/>
            <a:ext cx="0" cy="256207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Прямоугольник 45"/>
          <p:cNvSpPr/>
          <p:nvPr/>
        </p:nvSpPr>
        <p:spPr>
          <a:xfrm flipH="1">
            <a:off x="8972547" y="5657850"/>
            <a:ext cx="3031607" cy="6762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10. В раздел «Скан-копии документов» прикрепляется государственный контракт, договор, соглашение, являющийся основанием для открытия раздела</a:t>
            </a:r>
          </a:p>
        </p:txBody>
      </p:sp>
      <p:cxnSp>
        <p:nvCxnSpPr>
          <p:cNvPr id="2061" name="Прямая со стрелкой 2060"/>
          <p:cNvCxnSpPr>
            <a:stCxn id="46" idx="3"/>
          </p:cNvCxnSpPr>
          <p:nvPr/>
        </p:nvCxnSpPr>
        <p:spPr>
          <a:xfrm flipH="1">
            <a:off x="8644273" y="5995988"/>
            <a:ext cx="328274" cy="461962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Прямоугольник 48"/>
          <p:cNvSpPr/>
          <p:nvPr/>
        </p:nvSpPr>
        <p:spPr>
          <a:xfrm flipH="1">
            <a:off x="7019920" y="5995987"/>
            <a:ext cx="1504947" cy="33813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9. ИГК обязателен для заполнения</a:t>
            </a:r>
          </a:p>
        </p:txBody>
      </p:sp>
      <p:cxnSp>
        <p:nvCxnSpPr>
          <p:cNvPr id="2063" name="Прямая со стрелкой 2062"/>
          <p:cNvCxnSpPr>
            <a:stCxn id="49" idx="3"/>
          </p:cNvCxnSpPr>
          <p:nvPr/>
        </p:nvCxnSpPr>
        <p:spPr>
          <a:xfrm flipH="1" flipV="1">
            <a:off x="6457950" y="6076950"/>
            <a:ext cx="561970" cy="88107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/>
          <p:cNvSpPr/>
          <p:nvPr/>
        </p:nvSpPr>
        <p:spPr>
          <a:xfrm>
            <a:off x="10195764" y="2193838"/>
            <a:ext cx="1883843" cy="31954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5. Заполняется в соответствии с документом-основанием</a:t>
            </a:r>
          </a:p>
        </p:txBody>
      </p:sp>
      <p:cxnSp>
        <p:nvCxnSpPr>
          <p:cNvPr id="14" name="Прямая со стрелкой 13"/>
          <p:cNvCxnSpPr>
            <a:stCxn id="27" idx="1"/>
          </p:cNvCxnSpPr>
          <p:nvPr/>
        </p:nvCxnSpPr>
        <p:spPr>
          <a:xfrm flipH="1">
            <a:off x="9381067" y="2353611"/>
            <a:ext cx="814697" cy="312784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Группа 28"/>
          <p:cNvGrpSpPr>
            <a:grpSpLocks noChangeAspect="1"/>
          </p:cNvGrpSpPr>
          <p:nvPr/>
        </p:nvGrpSpPr>
        <p:grpSpPr>
          <a:xfrm>
            <a:off x="129469" y="128383"/>
            <a:ext cx="3081335" cy="643836"/>
            <a:chOff x="66229" y="55843"/>
            <a:chExt cx="1964196" cy="389226"/>
          </a:xfrm>
        </p:grpSpPr>
        <p:pic>
          <p:nvPicPr>
            <p:cNvPr id="30" name="Рисунок 29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030"/>
            <a:stretch/>
          </p:blipFill>
          <p:spPr>
            <a:xfrm>
              <a:off x="66229" y="55843"/>
              <a:ext cx="428465" cy="389226"/>
            </a:xfrm>
            <a:prstGeom prst="rect">
              <a:avLst/>
            </a:prstGeom>
          </p:spPr>
        </p:pic>
        <p:sp>
          <p:nvSpPr>
            <p:cNvPr id="31" name="TextBox 30"/>
            <p:cNvSpPr txBox="1"/>
            <p:nvPr/>
          </p:nvSpPr>
          <p:spPr>
            <a:xfrm>
              <a:off x="513662" y="150596"/>
              <a:ext cx="1516763" cy="167274"/>
            </a:xfrm>
            <a:prstGeom prst="rect">
              <a:avLst/>
            </a:prstGeom>
            <a:noFill/>
          </p:spPr>
          <p:txBody>
            <a:bodyPr wrap="square" lIns="91144" tIns="45570" rIns="91144" bIns="45570" rtlCol="0">
              <a:spAutoFit/>
            </a:bodyPr>
            <a:lstStyle/>
            <a:p>
              <a:pPr eaLnBrk="1" hangingPunct="1"/>
              <a:r>
                <a:rPr lang="ru-RU" sz="1200" dirty="0">
                  <a:solidFill>
                    <a:srgbClr val="11437F"/>
                  </a:solidFill>
                  <a:latin typeface="Arial" pitchFamily="34" charset="0"/>
                  <a:ea typeface="Times New Roman"/>
                </a:rPr>
                <a:t>УФК по Ставропольскому краю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15941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28599" y="-26686"/>
            <a:ext cx="1196340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Формирование Заявки на изменение раздела на 71 </a:t>
            </a:r>
            <a:r>
              <a:rPr lang="ru-RU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л/с</a:t>
            </a:r>
            <a:endParaRPr lang="ru-RU" b="1" dirty="0">
              <a:ln w="18415" cmpd="sng">
                <a:noFill/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pPr algn="r"/>
            <a:r>
              <a:rPr lang="ru-RU" sz="16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(при наличии на рабочей станции клиента установленного ГИИС «Электронный бюджет» </a:t>
            </a:r>
            <a:br>
              <a:rPr lang="ru-RU" sz="16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</a:br>
            <a:r>
              <a:rPr lang="ru-RU" sz="16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для доступа в личный кабинет с полномочиями «Казначейское сопровождение»)</a:t>
            </a:r>
          </a:p>
          <a:p>
            <a:pPr algn="r"/>
            <a:endParaRPr lang="ru-RU" sz="2000" b="1" dirty="0" smtClean="0">
              <a:ln w="18415" cmpd="sng">
                <a:noFill/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8599" y="832169"/>
            <a:ext cx="11863138" cy="63757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Располагается по пути: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Меню →  Казначейское сопровождение → Управление расходами (казначейское сопровождение)→Ведение перечня документов-оснований→ 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Документ – основание →Все документы</a:t>
            </a:r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4205326" y="4653583"/>
            <a:ext cx="0" cy="18423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3" descr="C:\Users\GrechanyhZHV\Desktop\жанна3\Новая папка\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8" y="5657849"/>
            <a:ext cx="5886449" cy="1123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GrechanyhZHV\Desktop\жанна3\Новая папка\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98" y="4653584"/>
            <a:ext cx="5924550" cy="880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GrechanyhZHV\Desktop\жанна3\Новая папка\7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0299" y="1512116"/>
            <a:ext cx="5881438" cy="2545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 descr="C:\Users\GrechanyhZHV\Desktop\жанна3\Новая папка\8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0299" y="4057651"/>
            <a:ext cx="5881438" cy="272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GrechanyhZHV\Desktop\жанна3\Новая папка\255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97" y="1512116"/>
            <a:ext cx="5924550" cy="3141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Прямоугольник 32"/>
          <p:cNvSpPr/>
          <p:nvPr/>
        </p:nvSpPr>
        <p:spPr>
          <a:xfrm>
            <a:off x="2895600" y="2505074"/>
            <a:ext cx="2990850" cy="577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2. При создании документа-основания с типом  заявки «Изменение» нужно перейти во вкладку Документ-основание </a:t>
            </a:r>
          </a:p>
        </p:txBody>
      </p:sp>
      <p:cxnSp>
        <p:nvCxnSpPr>
          <p:cNvPr id="24" name="Прямая со стрелкой 23"/>
          <p:cNvCxnSpPr>
            <a:stCxn id="33" idx="3"/>
          </p:cNvCxnSpPr>
          <p:nvPr/>
        </p:nvCxnSpPr>
        <p:spPr>
          <a:xfrm flipV="1">
            <a:off x="5886450" y="1981202"/>
            <a:ext cx="1285875" cy="81276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Прямоугольник 42"/>
          <p:cNvSpPr/>
          <p:nvPr/>
        </p:nvSpPr>
        <p:spPr>
          <a:xfrm>
            <a:off x="3000375" y="6074570"/>
            <a:ext cx="2819401" cy="31194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4. Вкладка Заказчик заполняется автоматически, после выбора Номера документа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9458325" y="3609975"/>
            <a:ext cx="2495550" cy="100861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6. Раздел «Изменяющий документ» доступен для редактирования  клиентом.</a:t>
            </a:r>
          </a:p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Вручную вносятся соответствующие изменения , согласно приложенному Дополнительному соглашению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8963025" y="2914650"/>
            <a:ext cx="3128712" cy="5238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5. В раздел «Скан-копии документов» прикрепляется  Дополнительное соглашение являющееся  основанием для внесения изменений  </a:t>
            </a:r>
          </a:p>
        </p:txBody>
      </p:sp>
      <p:cxnSp>
        <p:nvCxnSpPr>
          <p:cNvPr id="2070" name="Прямая со стрелкой 2069"/>
          <p:cNvCxnSpPr/>
          <p:nvPr/>
        </p:nvCxnSpPr>
        <p:spPr>
          <a:xfrm flipH="1">
            <a:off x="8963025" y="3438525"/>
            <a:ext cx="187993" cy="93345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5" name="Прямая со стрелкой 2074"/>
          <p:cNvCxnSpPr/>
          <p:nvPr/>
        </p:nvCxnSpPr>
        <p:spPr>
          <a:xfrm flipH="1">
            <a:off x="6915151" y="4495282"/>
            <a:ext cx="2543174" cy="123308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>
            <a:stCxn id="43" idx="1"/>
          </p:cNvCxnSpPr>
          <p:nvPr/>
        </p:nvCxnSpPr>
        <p:spPr>
          <a:xfrm flipH="1" flipV="1">
            <a:off x="895351" y="5762625"/>
            <a:ext cx="2105024" cy="467917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Прямоугольник 76"/>
          <p:cNvSpPr/>
          <p:nvPr/>
        </p:nvSpPr>
        <p:spPr>
          <a:xfrm rot="10800000" flipV="1">
            <a:off x="90167" y="6465148"/>
            <a:ext cx="584496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100" b="1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1947864" y="1710047"/>
            <a:ext cx="1982868" cy="35625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1. Выбор типа Заявки «Изменение»</a:t>
            </a:r>
          </a:p>
        </p:txBody>
      </p:sp>
      <p:cxnSp>
        <p:nvCxnSpPr>
          <p:cNvPr id="4" name="Прямая со стрелкой 3"/>
          <p:cNvCxnSpPr>
            <a:stCxn id="21" idx="1"/>
          </p:cNvCxnSpPr>
          <p:nvPr/>
        </p:nvCxnSpPr>
        <p:spPr>
          <a:xfrm flipH="1">
            <a:off x="1390650" y="1888177"/>
            <a:ext cx="557214" cy="93025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Прямоугольник 25"/>
          <p:cNvSpPr/>
          <p:nvPr/>
        </p:nvSpPr>
        <p:spPr>
          <a:xfrm>
            <a:off x="9229725" y="1619250"/>
            <a:ext cx="2862012" cy="10382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3. Выбрать из справочника Номер документа по которому будут вносится соответствующие изменения. </a:t>
            </a:r>
          </a:p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В результате все поля во вкладке «Документ-основание»  заполнятся автоматически</a:t>
            </a:r>
          </a:p>
          <a:p>
            <a:pPr algn="ctr"/>
            <a:endParaRPr lang="ru-RU" sz="1100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6" name="Прямая со стрелкой 15"/>
          <p:cNvCxnSpPr>
            <a:stCxn id="26" idx="1"/>
          </p:cNvCxnSpPr>
          <p:nvPr/>
        </p:nvCxnSpPr>
        <p:spPr>
          <a:xfrm flipH="1">
            <a:off x="8658225" y="2138363"/>
            <a:ext cx="571500" cy="442912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Прямоугольник 40"/>
          <p:cNvSpPr/>
          <p:nvPr/>
        </p:nvSpPr>
        <p:spPr>
          <a:xfrm>
            <a:off x="8943975" y="5867400"/>
            <a:ext cx="3162300" cy="5977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7. Выбирается из списка  тип изменяющего документа, являющийся основанием для внесения  изменений, вручную проставляется  его  номер и дата </a:t>
            </a:r>
          </a:p>
        </p:txBody>
      </p:sp>
      <p:cxnSp>
        <p:nvCxnSpPr>
          <p:cNvPr id="31" name="Прямая со стрелкой 30"/>
          <p:cNvCxnSpPr/>
          <p:nvPr/>
        </p:nvCxnSpPr>
        <p:spPr>
          <a:xfrm flipH="1" flipV="1">
            <a:off x="8724901" y="4933950"/>
            <a:ext cx="1057275" cy="923925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1" name="Прямая со стрелкой 2050"/>
          <p:cNvCxnSpPr/>
          <p:nvPr/>
        </p:nvCxnSpPr>
        <p:spPr>
          <a:xfrm flipH="1" flipV="1">
            <a:off x="9782176" y="4933951"/>
            <a:ext cx="581024" cy="923924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8" name="Прямая со стрелкой 2057"/>
          <p:cNvCxnSpPr/>
          <p:nvPr/>
        </p:nvCxnSpPr>
        <p:spPr>
          <a:xfrm flipV="1">
            <a:off x="10848975" y="4933951"/>
            <a:ext cx="390525" cy="933449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Группа 26"/>
          <p:cNvGrpSpPr>
            <a:grpSpLocks noChangeAspect="1"/>
          </p:cNvGrpSpPr>
          <p:nvPr/>
        </p:nvGrpSpPr>
        <p:grpSpPr>
          <a:xfrm>
            <a:off x="129469" y="128383"/>
            <a:ext cx="3081335" cy="643836"/>
            <a:chOff x="66229" y="55843"/>
            <a:chExt cx="1964196" cy="389226"/>
          </a:xfrm>
        </p:grpSpPr>
        <p:pic>
          <p:nvPicPr>
            <p:cNvPr id="28" name="Рисунок 27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030"/>
            <a:stretch/>
          </p:blipFill>
          <p:spPr>
            <a:xfrm>
              <a:off x="66229" y="55843"/>
              <a:ext cx="428465" cy="389226"/>
            </a:xfrm>
            <a:prstGeom prst="rect">
              <a:avLst/>
            </a:prstGeom>
          </p:spPr>
        </p:pic>
        <p:sp>
          <p:nvSpPr>
            <p:cNvPr id="29" name="TextBox 28"/>
            <p:cNvSpPr txBox="1"/>
            <p:nvPr/>
          </p:nvSpPr>
          <p:spPr>
            <a:xfrm>
              <a:off x="513662" y="150596"/>
              <a:ext cx="1516763" cy="167274"/>
            </a:xfrm>
            <a:prstGeom prst="rect">
              <a:avLst/>
            </a:prstGeom>
            <a:noFill/>
          </p:spPr>
          <p:txBody>
            <a:bodyPr wrap="square" lIns="91144" tIns="45570" rIns="91144" bIns="45570" rtlCol="0">
              <a:spAutoFit/>
            </a:bodyPr>
            <a:lstStyle/>
            <a:p>
              <a:pPr eaLnBrk="1" hangingPunct="1"/>
              <a:r>
                <a:rPr lang="ru-RU" sz="1200" dirty="0">
                  <a:solidFill>
                    <a:srgbClr val="11437F"/>
                  </a:solidFill>
                  <a:latin typeface="Arial" pitchFamily="34" charset="0"/>
                  <a:ea typeface="Times New Roman"/>
                </a:rPr>
                <a:t>УФК по Ставропольскому краю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80024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71969" y="2745511"/>
            <a:ext cx="724895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Работа в ПУР КС ГИИС ЭБ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44619" y="4599115"/>
            <a:ext cx="4194048" cy="0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bject 9"/>
          <p:cNvSpPr/>
          <p:nvPr/>
        </p:nvSpPr>
        <p:spPr>
          <a:xfrm>
            <a:off x="9291938" y="360481"/>
            <a:ext cx="2900062" cy="60579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solidFill>
                <a:prstClr val="black"/>
              </a:solidFill>
            </a:endParaRPr>
          </a:p>
        </p:txBody>
      </p:sp>
      <p:grpSp>
        <p:nvGrpSpPr>
          <p:cNvPr id="9" name="Группа 8"/>
          <p:cNvGrpSpPr>
            <a:grpSpLocks noChangeAspect="1"/>
          </p:cNvGrpSpPr>
          <p:nvPr/>
        </p:nvGrpSpPr>
        <p:grpSpPr>
          <a:xfrm>
            <a:off x="129469" y="128383"/>
            <a:ext cx="3081335" cy="643836"/>
            <a:chOff x="66229" y="55843"/>
            <a:chExt cx="1964196" cy="389226"/>
          </a:xfrm>
        </p:grpSpPr>
        <p:pic>
          <p:nvPicPr>
            <p:cNvPr id="10" name="Рисунок 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030"/>
            <a:stretch/>
          </p:blipFill>
          <p:spPr>
            <a:xfrm>
              <a:off x="66229" y="55843"/>
              <a:ext cx="428465" cy="389226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513662" y="150596"/>
              <a:ext cx="1516763" cy="167274"/>
            </a:xfrm>
            <a:prstGeom prst="rect">
              <a:avLst/>
            </a:prstGeom>
            <a:noFill/>
          </p:spPr>
          <p:txBody>
            <a:bodyPr wrap="square" lIns="91144" tIns="45570" rIns="91144" bIns="45570" rtlCol="0">
              <a:spAutoFit/>
            </a:bodyPr>
            <a:lstStyle/>
            <a:p>
              <a:pPr eaLnBrk="1" hangingPunct="1"/>
              <a:r>
                <a:rPr lang="ru-RU" sz="1200" dirty="0">
                  <a:solidFill>
                    <a:srgbClr val="11437F"/>
                  </a:solidFill>
                  <a:latin typeface="Arial" pitchFamily="34" charset="0"/>
                  <a:ea typeface="Times New Roman"/>
                </a:rPr>
                <a:t>УФК по Ставропольскому краю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71240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935158" y="80918"/>
            <a:ext cx="62568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Основные принципы работы в ПУР КС ГИИС ЭБ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11" t="35790" r="30943" b="21124"/>
          <a:stretch/>
        </p:blipFill>
        <p:spPr bwMode="auto">
          <a:xfrm>
            <a:off x="219259" y="1311329"/>
            <a:ext cx="4312118" cy="2002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58138" y="3360915"/>
            <a:ext cx="2329313" cy="67908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dirty="0">
                <a:solidFill>
                  <a:schemeClr val="tx2"/>
                </a:solidFill>
                <a:latin typeface="Arial Narrow" panose="020B0606020202030204" pitchFamily="34" charset="0"/>
              </a:rPr>
              <a:t>Вся работа осуществляется во вкладке «Казначейское сопровождение»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114552" y="3313384"/>
            <a:ext cx="1848042" cy="58178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dirty="0">
                <a:solidFill>
                  <a:schemeClr val="tx2"/>
                </a:solidFill>
                <a:latin typeface="Arial Narrow" panose="020B0606020202030204" pitchFamily="34" charset="0"/>
              </a:rPr>
              <a:t>список документов в любом пункте меню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834823" y="759351"/>
            <a:ext cx="2981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u="sng" dirty="0">
                <a:solidFill>
                  <a:schemeClr val="tx2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Настройка списковой формы</a:t>
            </a:r>
          </a:p>
        </p:txBody>
      </p:sp>
      <p:pic>
        <p:nvPicPr>
          <p:cNvPr id="11" name="Рисунок 10" descr="СФ фонарные группы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46630" y="1165899"/>
            <a:ext cx="6817802" cy="2918019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1522795" y="832524"/>
            <a:ext cx="16466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u="sng" dirty="0" smtClean="0">
                <a:solidFill>
                  <a:schemeClr val="tx2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Начало работы</a:t>
            </a:r>
            <a:endParaRPr lang="ru-RU" b="1" u="sng" dirty="0">
              <a:solidFill>
                <a:schemeClr val="tx2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448699" y="2479322"/>
            <a:ext cx="2047726" cy="10146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-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Щелкнуть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правой кнопкой мыши по заголовку любой таблицы</a:t>
            </a:r>
          </a:p>
          <a:p>
            <a:pPr algn="ctr"/>
            <a:r>
              <a:rPr lang="en-US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-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Нажать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«Выбор колонок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»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6735" y="1956879"/>
            <a:ext cx="1119989" cy="589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6724" y="2185318"/>
            <a:ext cx="1787708" cy="232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10536196" y="1444749"/>
            <a:ext cx="1468764" cy="68980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Выбрать колонки для отображения, нажать </a:t>
            </a:r>
            <a:r>
              <a:rPr lang="ru-RU" sz="1400" b="1" dirty="0">
                <a:solidFill>
                  <a:schemeClr val="tx2"/>
                </a:solidFill>
                <a:latin typeface="Arial Narrow" panose="020B0606020202030204" pitchFamily="34" charset="0"/>
              </a:rPr>
              <a:t>ОК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flipH="1">
            <a:off x="416876" y="2281735"/>
            <a:ext cx="1588168" cy="0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 flipH="1">
            <a:off x="3239901" y="2210495"/>
            <a:ext cx="935253" cy="0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>
            <a:off x="3239901" y="2210495"/>
            <a:ext cx="0" cy="1283481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>
            <a:off x="11845488" y="2134558"/>
            <a:ext cx="0" cy="467724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Соединительная линия уступом 35"/>
          <p:cNvCxnSpPr/>
          <p:nvPr/>
        </p:nvCxnSpPr>
        <p:spPr>
          <a:xfrm flipV="1">
            <a:off x="7757405" y="2134558"/>
            <a:ext cx="1499330" cy="329509"/>
          </a:xfrm>
          <a:prstGeom prst="bentConnector3">
            <a:avLst>
              <a:gd name="adj1" fmla="val 568"/>
            </a:avLst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Прямоугольник 39"/>
          <p:cNvSpPr/>
          <p:nvPr/>
        </p:nvSpPr>
        <p:spPr>
          <a:xfrm>
            <a:off x="3707527" y="4211445"/>
            <a:ext cx="45245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 smtClean="0">
                <a:solidFill>
                  <a:schemeClr val="tx2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Фонарная группа. Статусная модель</a:t>
            </a:r>
            <a:endParaRPr lang="ru-RU" b="1" u="sng" dirty="0">
              <a:solidFill>
                <a:schemeClr val="tx2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24" t="42762" r="37395" b="32070"/>
          <a:stretch/>
        </p:blipFill>
        <p:spPr bwMode="auto">
          <a:xfrm>
            <a:off x="107395" y="4699388"/>
            <a:ext cx="2008346" cy="188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Прямоугольник 23"/>
          <p:cNvSpPr/>
          <p:nvPr/>
        </p:nvSpPr>
        <p:spPr>
          <a:xfrm>
            <a:off x="5206190" y="2811833"/>
            <a:ext cx="2062662" cy="13482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06190" y="2840407"/>
            <a:ext cx="205838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  <a:cs typeface="+mn-cs"/>
              </a:rPr>
              <a:t>Для настройки фильтра нужно нажать на заголовок первого столбца, можно заменить любое количество символов знаком %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206787" y="4273371"/>
            <a:ext cx="10039697" cy="15825"/>
          </a:xfrm>
          <a:prstGeom prst="line">
            <a:avLst/>
          </a:prstGeom>
          <a:ln w="1270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flipV="1">
            <a:off x="5031199" y="927774"/>
            <a:ext cx="0" cy="3362921"/>
          </a:xfrm>
          <a:prstGeom prst="line">
            <a:avLst/>
          </a:prstGeom>
          <a:ln w="1270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416876" y="2281735"/>
            <a:ext cx="0" cy="1068477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6" name="Таблица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5520536"/>
              </p:ext>
            </p:extLst>
          </p:nvPr>
        </p:nvGraphicFramePr>
        <p:xfrm>
          <a:off x="2054740" y="4465411"/>
          <a:ext cx="10159388" cy="24044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5237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20701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7963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Черновик</a:t>
                      </a:r>
                      <a:endParaRPr lang="ru-RU" sz="1100" b="1" dirty="0" smtClean="0">
                        <a:solidFill>
                          <a:schemeClr val="tx2"/>
                        </a:solidFill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Возможность редактирования документа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031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На согласовании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На утверждении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На доработке</a:t>
                      </a: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Промежуточные статусы клиента (до отправки документа заказчику или в ЦС с любого статуса можно вернуть в статус «Черновик»), документ в статусе «На доработке» можно принять в работу после чего его статус поменяется на «Черновик»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8031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На утверждении Заказчиком</a:t>
                      </a: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Промежуточный статус государственного заказчика (заказчика) (при условии подключения заказчика к ПУР КС ГИИС ЭБ)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724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На исполнении ЦС, На согласовании ЦС,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На утверждении ЦС, Утвержден ЦС,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Исполнение платежа,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Требует подкрепления КОО, Запрошено подкрепление, К отмене, 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Промежуточные статусы Центра специализации</a:t>
                      </a:r>
                    </a:p>
                    <a:p>
                      <a:pPr algn="ctr"/>
                      <a:endParaRPr lang="ru-RU" sz="1100" b="1" kern="1200" dirty="0">
                        <a:solidFill>
                          <a:schemeClr val="tx2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8818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Исполнен, Зарегистрирован, Отменен, Аннулирован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Конечные статусы</a:t>
                      </a:r>
                      <a:endParaRPr lang="ru-RU" sz="1100" b="1" kern="1200" dirty="0">
                        <a:solidFill>
                          <a:schemeClr val="tx2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31" name="Прямая со стрелкой 30"/>
          <p:cNvCxnSpPr/>
          <p:nvPr/>
        </p:nvCxnSpPr>
        <p:spPr>
          <a:xfrm flipV="1">
            <a:off x="5428122" y="2312356"/>
            <a:ext cx="0" cy="499477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Группа 36"/>
          <p:cNvGrpSpPr>
            <a:grpSpLocks noChangeAspect="1"/>
          </p:cNvGrpSpPr>
          <p:nvPr/>
        </p:nvGrpSpPr>
        <p:grpSpPr>
          <a:xfrm>
            <a:off x="129469" y="128383"/>
            <a:ext cx="3081335" cy="643836"/>
            <a:chOff x="66229" y="55843"/>
            <a:chExt cx="1964196" cy="389226"/>
          </a:xfrm>
        </p:grpSpPr>
        <p:pic>
          <p:nvPicPr>
            <p:cNvPr id="38" name="Рисунок 37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030"/>
            <a:stretch/>
          </p:blipFill>
          <p:spPr>
            <a:xfrm>
              <a:off x="66229" y="55843"/>
              <a:ext cx="428465" cy="389226"/>
            </a:xfrm>
            <a:prstGeom prst="rect">
              <a:avLst/>
            </a:prstGeom>
          </p:spPr>
        </p:pic>
        <p:sp>
          <p:nvSpPr>
            <p:cNvPr id="39" name="TextBox 38"/>
            <p:cNvSpPr txBox="1"/>
            <p:nvPr/>
          </p:nvSpPr>
          <p:spPr>
            <a:xfrm>
              <a:off x="513662" y="150596"/>
              <a:ext cx="1516763" cy="167274"/>
            </a:xfrm>
            <a:prstGeom prst="rect">
              <a:avLst/>
            </a:prstGeom>
            <a:noFill/>
          </p:spPr>
          <p:txBody>
            <a:bodyPr wrap="square" lIns="91144" tIns="45570" rIns="91144" bIns="45570" rtlCol="0">
              <a:spAutoFit/>
            </a:bodyPr>
            <a:lstStyle/>
            <a:p>
              <a:pPr eaLnBrk="1" hangingPunct="1"/>
              <a:r>
                <a:rPr lang="ru-RU" sz="1200" dirty="0">
                  <a:solidFill>
                    <a:srgbClr val="11437F"/>
                  </a:solidFill>
                  <a:latin typeface="Arial" pitchFamily="34" charset="0"/>
                  <a:ea typeface="Times New Roman"/>
                </a:rPr>
                <a:t>УФК по Ставропольскому краю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2347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935158" y="50034"/>
            <a:ext cx="62568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Основные принципы работы</a:t>
            </a:r>
          </a:p>
        </p:txBody>
      </p:sp>
      <p:pic>
        <p:nvPicPr>
          <p:cNvPr id="4" name="Рисунок 3" descr="Создать копировать.jpg"/>
          <p:cNvPicPr>
            <a:picLocks noChangeAspect="1"/>
          </p:cNvPicPr>
          <p:nvPr/>
        </p:nvPicPr>
        <p:blipFill rotWithShape="1">
          <a:blip r:embed="rId2" cstate="print"/>
          <a:srcRect r="2119" b="45511"/>
          <a:stretch/>
        </p:blipFill>
        <p:spPr>
          <a:xfrm>
            <a:off x="431934" y="1531382"/>
            <a:ext cx="4727207" cy="1128457"/>
          </a:xfrm>
          <a:prstGeom prst="rect">
            <a:avLst/>
          </a:prstGeom>
        </p:spPr>
      </p:pic>
      <p:pic>
        <p:nvPicPr>
          <p:cNvPr id="5" name="Рисунок 4" descr="Сохранить и закрыть.jpg"/>
          <p:cNvPicPr>
            <a:picLocks noChangeAspect="1"/>
          </p:cNvPicPr>
          <p:nvPr/>
        </p:nvPicPr>
        <p:blipFill rotWithShape="1">
          <a:blip r:embed="rId3" cstate="print"/>
          <a:srcRect l="20770" t="6952" r="8007" b="26483"/>
          <a:stretch/>
        </p:blipFill>
        <p:spPr>
          <a:xfrm>
            <a:off x="5777782" y="1493371"/>
            <a:ext cx="3253340" cy="118128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t="1297" r="2495" b="14302"/>
          <a:stretch/>
        </p:blipFill>
        <p:spPr>
          <a:xfrm>
            <a:off x="85591" y="3633273"/>
            <a:ext cx="8065510" cy="177997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9173117" y="1255502"/>
            <a:ext cx="2961733" cy="20146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правом верхнем углу любого документа</a:t>
            </a:r>
          </a:p>
          <a:p>
            <a:pPr algn="just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По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завершении работы сохранить изменения и выйти. </a:t>
            </a:r>
          </a:p>
          <a:p>
            <a:pPr algn="just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Контроли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документа сработают автоматически. </a:t>
            </a:r>
          </a:p>
          <a:p>
            <a:pPr algn="just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Появится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перечень критичных и некритичных ошибок или сообщение «Документ соответствует требованиям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»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80991" y="841300"/>
            <a:ext cx="40290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 smtClean="0">
                <a:solidFill>
                  <a:schemeClr val="tx2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Создание документа</a:t>
            </a:r>
            <a:endParaRPr lang="ru-RU" b="1" u="sng" dirty="0">
              <a:solidFill>
                <a:schemeClr val="tx2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801933" y="841300"/>
            <a:ext cx="32795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 smtClean="0">
                <a:solidFill>
                  <a:schemeClr val="tx2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Сохранение документа</a:t>
            </a:r>
            <a:endParaRPr lang="ru-RU" b="1" u="sng" dirty="0">
              <a:solidFill>
                <a:schemeClr val="tx2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6" name="Прямая со стрелкой 15"/>
          <p:cNvCxnSpPr/>
          <p:nvPr/>
        </p:nvCxnSpPr>
        <p:spPr>
          <a:xfrm>
            <a:off x="4903704" y="1041530"/>
            <a:ext cx="1727283" cy="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H="1">
            <a:off x="8824803" y="1891456"/>
            <a:ext cx="386944" cy="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рямоугольник 23"/>
          <p:cNvSpPr/>
          <p:nvPr/>
        </p:nvSpPr>
        <p:spPr>
          <a:xfrm>
            <a:off x="780991" y="5176182"/>
            <a:ext cx="3046777" cy="13309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5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r>
              <a:rPr lang="ru-RU" sz="15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1. В </a:t>
            </a:r>
            <a:r>
              <a:rPr lang="ru-RU" sz="1500" dirty="0">
                <a:solidFill>
                  <a:schemeClr val="tx2"/>
                </a:solidFill>
                <a:latin typeface="Arial Narrow" panose="020B0606020202030204" pitchFamily="34" charset="0"/>
              </a:rPr>
              <a:t>списковой форме отметить документ в статусе «Черновик», нажать кнопку «На согласование»</a:t>
            </a:r>
          </a:p>
          <a:p>
            <a:endParaRPr lang="ru-RU" sz="15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r>
              <a:rPr lang="ru-RU" sz="15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2</a:t>
            </a:r>
            <a:r>
              <a:rPr lang="ru-RU" sz="1500" dirty="0">
                <a:solidFill>
                  <a:schemeClr val="tx2"/>
                </a:solidFill>
                <a:latin typeface="Arial Narrow" panose="020B0606020202030204" pitchFamily="34" charset="0"/>
              </a:rPr>
              <a:t>. Появится окно формирования листа согласования</a:t>
            </a:r>
          </a:p>
          <a:p>
            <a:pPr algn="ctr"/>
            <a:endParaRPr lang="ru-RU" sz="15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25" name="Соединительная линия уступом 24"/>
          <p:cNvCxnSpPr/>
          <p:nvPr/>
        </p:nvCxnSpPr>
        <p:spPr>
          <a:xfrm flipV="1">
            <a:off x="3623733" y="3967773"/>
            <a:ext cx="3178200" cy="1208409"/>
          </a:xfrm>
          <a:prstGeom prst="bentConnector3">
            <a:avLst>
              <a:gd name="adj1" fmla="val 716"/>
            </a:avLst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Прямоугольник 39"/>
          <p:cNvSpPr/>
          <p:nvPr/>
        </p:nvSpPr>
        <p:spPr>
          <a:xfrm>
            <a:off x="9295353" y="4778261"/>
            <a:ext cx="2839497" cy="157834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u="sng" dirty="0">
                <a:solidFill>
                  <a:schemeClr val="tx2"/>
                </a:solidFill>
                <a:latin typeface="Arial Narrow" panose="020B0606020202030204" pitchFamily="34" charset="0"/>
              </a:rPr>
              <a:t>Важно!</a:t>
            </a:r>
          </a:p>
          <a:p>
            <a:pPr algn="ctr"/>
            <a:r>
              <a:rPr lang="ru-RU" sz="1500" dirty="0">
                <a:solidFill>
                  <a:schemeClr val="tx2"/>
                </a:solidFill>
                <a:latin typeface="Arial Narrow" panose="020B0606020202030204" pitchFamily="34" charset="0"/>
              </a:rPr>
              <a:t>В случае когда в </a:t>
            </a:r>
            <a:r>
              <a:rPr lang="ru-RU" sz="15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Карточке образцов подписей </a:t>
            </a:r>
            <a:r>
              <a:rPr lang="ru-RU" sz="1500" dirty="0">
                <a:solidFill>
                  <a:schemeClr val="tx2"/>
                </a:solidFill>
                <a:latin typeface="Arial Narrow" panose="020B0606020202030204" pitchFamily="34" charset="0"/>
              </a:rPr>
              <a:t>указаны </a:t>
            </a:r>
            <a:r>
              <a:rPr lang="ru-RU" sz="15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первая </a:t>
            </a:r>
            <a:r>
              <a:rPr lang="ru-RU" sz="1500" dirty="0">
                <a:solidFill>
                  <a:schemeClr val="tx2"/>
                </a:solidFill>
                <a:latin typeface="Arial Narrow" panose="020B0606020202030204" pitchFamily="34" charset="0"/>
              </a:rPr>
              <a:t>и вторая подписи, при утверждении п/п необходимо подписание двумя </a:t>
            </a:r>
            <a:r>
              <a:rPr lang="ru-RU" sz="15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подписями</a:t>
            </a:r>
            <a:endParaRPr lang="ru-RU" sz="15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357606" y="3234426"/>
            <a:ext cx="8705973" cy="15825"/>
          </a:xfrm>
          <a:prstGeom prst="line">
            <a:avLst/>
          </a:prstGeom>
          <a:ln w="1270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Соединительная линия уступом 22"/>
          <p:cNvCxnSpPr/>
          <p:nvPr/>
        </p:nvCxnSpPr>
        <p:spPr>
          <a:xfrm rot="5400000">
            <a:off x="1185173" y="1179139"/>
            <a:ext cx="661672" cy="542821"/>
          </a:xfrm>
          <a:prstGeom prst="bentConnector3">
            <a:avLst>
              <a:gd name="adj1" fmla="val 3935"/>
            </a:avLst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Рисунок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701" y="4741269"/>
            <a:ext cx="5049844" cy="1855553"/>
          </a:xfrm>
          <a:prstGeom prst="rect">
            <a:avLst/>
          </a:prstGeom>
        </p:spPr>
      </p:pic>
      <p:cxnSp>
        <p:nvCxnSpPr>
          <p:cNvPr id="35" name="Прямая со стрелкой 34"/>
          <p:cNvCxnSpPr/>
          <p:nvPr/>
        </p:nvCxnSpPr>
        <p:spPr>
          <a:xfrm flipV="1">
            <a:off x="3784010" y="6162261"/>
            <a:ext cx="389691" cy="13053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Рисунок 25"/>
          <p:cNvPicPr/>
          <p:nvPr/>
        </p:nvPicPr>
        <p:blipFill rotWithShape="1">
          <a:blip r:embed="rId6"/>
          <a:srcRect l="64208" t="51181" r="33129" b="46995"/>
          <a:stretch/>
        </p:blipFill>
        <p:spPr>
          <a:xfrm>
            <a:off x="8780878" y="3700934"/>
            <a:ext cx="849513" cy="348229"/>
          </a:xfrm>
          <a:prstGeom prst="rect">
            <a:avLst/>
          </a:prstGeom>
        </p:spPr>
      </p:pic>
      <p:pic>
        <p:nvPicPr>
          <p:cNvPr id="27" name="Рисунок 26"/>
          <p:cNvPicPr/>
          <p:nvPr/>
        </p:nvPicPr>
        <p:blipFill rotWithShape="1">
          <a:blip r:embed="rId7"/>
          <a:srcRect l="64543" t="37073" r="33445" b="61059"/>
          <a:stretch/>
        </p:blipFill>
        <p:spPr>
          <a:xfrm>
            <a:off x="11217092" y="3686997"/>
            <a:ext cx="667138" cy="322592"/>
          </a:xfrm>
          <a:prstGeom prst="rect">
            <a:avLst/>
          </a:prstGeom>
        </p:spPr>
      </p:pic>
      <p:pic>
        <p:nvPicPr>
          <p:cNvPr id="28" name="Рисунок 27"/>
          <p:cNvPicPr/>
          <p:nvPr/>
        </p:nvPicPr>
        <p:blipFill rotWithShape="1">
          <a:blip r:embed="rId6"/>
          <a:srcRect l="64143" t="39513" r="33368" b="58820"/>
          <a:stretch/>
        </p:blipFill>
        <p:spPr>
          <a:xfrm>
            <a:off x="9882322" y="3681056"/>
            <a:ext cx="847610" cy="325723"/>
          </a:xfrm>
          <a:prstGeom prst="rect">
            <a:avLst/>
          </a:prstGeom>
        </p:spPr>
      </p:pic>
      <p:sp>
        <p:nvSpPr>
          <p:cNvPr id="29" name="Прямоугольник 28"/>
          <p:cNvSpPr/>
          <p:nvPr/>
        </p:nvSpPr>
        <p:spPr>
          <a:xfrm>
            <a:off x="8614801" y="4065167"/>
            <a:ext cx="1058726" cy="304423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Блокирующая ошибка</a:t>
            </a:r>
            <a:endParaRPr lang="ru-RU" sz="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9780392" y="4068354"/>
            <a:ext cx="1058726" cy="304423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b="1" dirty="0">
                <a:solidFill>
                  <a:schemeClr val="tx2"/>
                </a:solidFill>
                <a:latin typeface="Arial Narrow" panose="020B0606020202030204" pitchFamily="34" charset="0"/>
              </a:rPr>
              <a:t>Предупреждение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10933043" y="4068353"/>
            <a:ext cx="1258958" cy="304423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b="1" dirty="0">
                <a:solidFill>
                  <a:schemeClr val="tx2"/>
                </a:solidFill>
                <a:latin typeface="Arial Narrow" panose="020B0606020202030204" pitchFamily="34" charset="0"/>
              </a:rPr>
              <a:t>Документ соответствует требованиям</a:t>
            </a:r>
          </a:p>
        </p:txBody>
      </p:sp>
      <p:pic>
        <p:nvPicPr>
          <p:cNvPr id="20" name="Рисунок 19"/>
          <p:cNvPicPr/>
          <p:nvPr/>
        </p:nvPicPr>
        <p:blipFill rotWithShape="1">
          <a:blip r:embed="rId6"/>
          <a:srcRect l="30590" t="24858" r="60288" b="72742"/>
          <a:stretch/>
        </p:blipFill>
        <p:spPr>
          <a:xfrm>
            <a:off x="9625125" y="3388217"/>
            <a:ext cx="1540907" cy="289532"/>
          </a:xfrm>
          <a:prstGeom prst="rect">
            <a:avLst/>
          </a:prstGeom>
          <a:ln w="19050">
            <a:solidFill>
              <a:schemeClr val="tx2">
                <a:lumMod val="40000"/>
                <a:lumOff val="60000"/>
              </a:schemeClr>
            </a:solidFill>
          </a:ln>
        </p:spPr>
      </p:pic>
      <p:grpSp>
        <p:nvGrpSpPr>
          <p:cNvPr id="36" name="Группа 35"/>
          <p:cNvGrpSpPr>
            <a:grpSpLocks noChangeAspect="1"/>
          </p:cNvGrpSpPr>
          <p:nvPr/>
        </p:nvGrpSpPr>
        <p:grpSpPr>
          <a:xfrm>
            <a:off x="129469" y="128383"/>
            <a:ext cx="3081335" cy="643836"/>
            <a:chOff x="66229" y="55843"/>
            <a:chExt cx="1964196" cy="389226"/>
          </a:xfrm>
        </p:grpSpPr>
        <p:pic>
          <p:nvPicPr>
            <p:cNvPr id="37" name="Рисунок 36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030"/>
            <a:stretch/>
          </p:blipFill>
          <p:spPr>
            <a:xfrm>
              <a:off x="66229" y="55843"/>
              <a:ext cx="428465" cy="389226"/>
            </a:xfrm>
            <a:prstGeom prst="rect">
              <a:avLst/>
            </a:prstGeom>
          </p:spPr>
        </p:pic>
        <p:sp>
          <p:nvSpPr>
            <p:cNvPr id="38" name="TextBox 37"/>
            <p:cNvSpPr txBox="1"/>
            <p:nvPr/>
          </p:nvSpPr>
          <p:spPr>
            <a:xfrm>
              <a:off x="513662" y="150596"/>
              <a:ext cx="1516763" cy="167274"/>
            </a:xfrm>
            <a:prstGeom prst="rect">
              <a:avLst/>
            </a:prstGeom>
            <a:noFill/>
          </p:spPr>
          <p:txBody>
            <a:bodyPr wrap="square" lIns="91144" tIns="45570" rIns="91144" bIns="45570" rtlCol="0">
              <a:spAutoFit/>
            </a:bodyPr>
            <a:lstStyle/>
            <a:p>
              <a:pPr eaLnBrk="1" hangingPunct="1"/>
              <a:r>
                <a:rPr lang="ru-RU" sz="1200" dirty="0">
                  <a:solidFill>
                    <a:srgbClr val="11437F"/>
                  </a:solidFill>
                  <a:latin typeface="Arial" pitchFamily="34" charset="0"/>
                  <a:ea typeface="Times New Roman"/>
                </a:rPr>
                <a:t>УФК по Ставропольскому краю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2347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64203" y="25338"/>
            <a:ext cx="50086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3600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Утверждение документов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9403" y="3593322"/>
            <a:ext cx="6238144" cy="23616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49403" y="923736"/>
            <a:ext cx="6231967" cy="236035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TextBox 14"/>
          <p:cNvSpPr txBox="1"/>
          <p:nvPr/>
        </p:nvSpPr>
        <p:spPr>
          <a:xfrm>
            <a:off x="7597347" y="1402142"/>
            <a:ext cx="3278660" cy="20313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just">
              <a:defRPr sz="1400">
                <a:solidFill>
                  <a:schemeClr val="tx2"/>
                </a:solidFill>
                <a:latin typeface="Arial Narrow" panose="020B0606020202030204" pitchFamily="34" charset="0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cs typeface="+mn-cs"/>
              </a:defRPr>
            </a:lvl9pPr>
          </a:lstStyle>
          <a:p>
            <a:r>
              <a:rPr lang="ru-RU" dirty="0"/>
              <a:t>601_02_01 ПУР КС. Согласование документов по ЛС ЮЛ</a:t>
            </a:r>
          </a:p>
          <a:p>
            <a:endParaRPr lang="ru-RU" dirty="0"/>
          </a:p>
          <a:p>
            <a:r>
              <a:rPr lang="ru-RU" dirty="0"/>
              <a:t>601_06_01 ПУР КС. Руководитель ФЭС ЮЛ (Утверждение (Руководитель ФЭС)</a:t>
            </a:r>
          </a:p>
          <a:p>
            <a:endParaRPr lang="ru-RU" dirty="0"/>
          </a:p>
          <a:p>
            <a:r>
              <a:rPr lang="ru-RU" dirty="0"/>
              <a:t>601_03_01 ПУР КС. Утверждение документов по ЛС ЮЛ</a:t>
            </a:r>
          </a:p>
          <a:p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7716844" y="4066889"/>
            <a:ext cx="3278660" cy="16004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just">
              <a:defRPr sz="1400">
                <a:solidFill>
                  <a:schemeClr val="tx2"/>
                </a:solidFill>
                <a:latin typeface="Arial Narrow" panose="020B0606020202030204" pitchFamily="34" charset="0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cs typeface="+mn-cs"/>
              </a:defRPr>
            </a:lvl9pPr>
          </a:lstStyle>
          <a:p>
            <a:r>
              <a:rPr lang="ru-RU" dirty="0"/>
              <a:t>601_02_01 ПУР КС. Согласование документов по ЛС ЮЛ</a:t>
            </a:r>
          </a:p>
          <a:p>
            <a:endParaRPr lang="ru-RU" dirty="0"/>
          </a:p>
          <a:p>
            <a:r>
              <a:rPr lang="ru-RU" dirty="0"/>
              <a:t>601_05_01 ПУР КС. Бухгалтер ЮЛ</a:t>
            </a:r>
          </a:p>
          <a:p>
            <a:endParaRPr lang="ru-RU" dirty="0"/>
          </a:p>
          <a:p>
            <a:r>
              <a:rPr lang="ru-RU" dirty="0"/>
              <a:t>601_03_01 ПУР КС. Утверждение документов по ЛС ЮЛ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216437" y="799358"/>
            <a:ext cx="18373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u="sng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Роли сотрудников:</a:t>
            </a:r>
            <a:endParaRPr lang="ru-RU" u="sng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616663" y="581237"/>
            <a:ext cx="4899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Сведения об операциях с целевыми средствами:</a:t>
            </a:r>
            <a:endParaRPr lang="ru-RU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897880" y="3264090"/>
            <a:ext cx="23342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Платежное поручение:</a:t>
            </a:r>
            <a:endParaRPr lang="ru-RU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73660" y="5938937"/>
            <a:ext cx="93828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 случае если не требуется дополнительное Согласование сотрудником, неуказанным в карточке образцов подписей, то этап согласования можно пропустить, отметив поле «Пропустить этап согласования»</a:t>
            </a:r>
            <a:endParaRPr lang="ru-RU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87941" y="1402142"/>
            <a:ext cx="2080975" cy="327163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1038514" y="3921535"/>
            <a:ext cx="2080975" cy="327163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551935" y="1565723"/>
            <a:ext cx="0" cy="4741085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>
            <a:endCxn id="5" idx="1"/>
          </p:cNvCxnSpPr>
          <p:nvPr/>
        </p:nvCxnSpPr>
        <p:spPr>
          <a:xfrm>
            <a:off x="543697" y="1565723"/>
            <a:ext cx="544244" cy="1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>
            <a:endCxn id="22" idx="1"/>
          </p:cNvCxnSpPr>
          <p:nvPr/>
        </p:nvCxnSpPr>
        <p:spPr>
          <a:xfrm>
            <a:off x="551935" y="4085116"/>
            <a:ext cx="486579" cy="1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543697" y="6306808"/>
            <a:ext cx="741406" cy="0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flipH="1" flipV="1">
            <a:off x="7015905" y="1648919"/>
            <a:ext cx="663300" cy="529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flipH="1" flipV="1">
            <a:off x="7053544" y="4338604"/>
            <a:ext cx="663300" cy="529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flipH="1" flipV="1">
            <a:off x="7015905" y="2802117"/>
            <a:ext cx="663300" cy="529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flipH="1" flipV="1">
            <a:off x="6949720" y="2383095"/>
            <a:ext cx="663300" cy="529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flipH="1" flipV="1">
            <a:off x="7149134" y="4987689"/>
            <a:ext cx="530071" cy="528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 flipH="1" flipV="1">
            <a:off x="7165162" y="5346438"/>
            <a:ext cx="530071" cy="528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Группа 27"/>
          <p:cNvGrpSpPr>
            <a:grpSpLocks noChangeAspect="1"/>
          </p:cNvGrpSpPr>
          <p:nvPr/>
        </p:nvGrpSpPr>
        <p:grpSpPr>
          <a:xfrm>
            <a:off x="129469" y="128383"/>
            <a:ext cx="3081335" cy="643836"/>
            <a:chOff x="66229" y="55843"/>
            <a:chExt cx="1964196" cy="389226"/>
          </a:xfrm>
        </p:grpSpPr>
        <p:pic>
          <p:nvPicPr>
            <p:cNvPr id="33" name="Рисунок 32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030"/>
            <a:stretch/>
          </p:blipFill>
          <p:spPr>
            <a:xfrm>
              <a:off x="66229" y="55843"/>
              <a:ext cx="428465" cy="389226"/>
            </a:xfrm>
            <a:prstGeom prst="rect">
              <a:avLst/>
            </a:prstGeom>
          </p:spPr>
        </p:pic>
        <p:sp>
          <p:nvSpPr>
            <p:cNvPr id="34" name="TextBox 33"/>
            <p:cNvSpPr txBox="1"/>
            <p:nvPr/>
          </p:nvSpPr>
          <p:spPr>
            <a:xfrm>
              <a:off x="513662" y="150596"/>
              <a:ext cx="1516763" cy="167274"/>
            </a:xfrm>
            <a:prstGeom prst="rect">
              <a:avLst/>
            </a:prstGeom>
            <a:noFill/>
          </p:spPr>
          <p:txBody>
            <a:bodyPr wrap="square" lIns="91144" tIns="45570" rIns="91144" bIns="45570" rtlCol="0">
              <a:spAutoFit/>
            </a:bodyPr>
            <a:lstStyle/>
            <a:p>
              <a:pPr eaLnBrk="1" hangingPunct="1"/>
              <a:r>
                <a:rPr lang="ru-RU" sz="1200" dirty="0">
                  <a:solidFill>
                    <a:srgbClr val="11437F"/>
                  </a:solidFill>
                  <a:latin typeface="Arial" pitchFamily="34" charset="0"/>
                  <a:ea typeface="Times New Roman"/>
                </a:rPr>
                <a:t>УФК по Ставропольскому краю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57219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6400" y="0"/>
            <a:ext cx="10515600" cy="978729"/>
          </a:xfrm>
        </p:spPr>
        <p:txBody>
          <a:bodyPr wrap="square">
            <a:spAutoFit/>
          </a:bodyPr>
          <a:lstStyle/>
          <a:p>
            <a:pPr algn="r"/>
            <a:r>
              <a:rPr lang="ru-RU" sz="3200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rPr>
              <a:t>Создание записи справочника «Шаблон листа согласования»</a:t>
            </a:r>
            <a:br>
              <a:rPr lang="ru-RU" sz="3200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rPr>
            </a:br>
            <a:endParaRPr lang="ru-RU" sz="3200" b="1" dirty="0">
              <a:ln w="18415" cmpd="sng">
                <a:noFill/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  <a:ea typeface="+mn-ea"/>
              <a:cs typeface="Arial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8C822-AF92-48F8-AB3F-102CFC42D5C2}" type="slidenum">
              <a:rPr lang="ru-RU" altLang="ru-RU" smtClean="0"/>
              <a:pPr/>
              <a:t>9</a:t>
            </a:fld>
            <a:endParaRPr lang="ru-RU" alt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-1545465" y="4031086"/>
            <a:ext cx="731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25758" y="707099"/>
            <a:ext cx="3451538" cy="332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50850">
              <a:tabLst>
                <a:tab pos="450850" algn="l"/>
                <a:tab pos="647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450850" algn="l"/>
                <a:tab pos="647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450850" algn="l"/>
                <a:tab pos="647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450850" algn="l"/>
                <a:tab pos="647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450850" algn="l"/>
                <a:tab pos="647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47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47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47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47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  <a:tab pos="647700" algn="l"/>
              </a:tabLst>
            </a:pPr>
            <a:r>
              <a:rPr kumimoji="0" lang="en-US" altLang="ru-RU" sz="14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1 </a:t>
            </a:r>
            <a:r>
              <a:rPr lang="ru-RU" altLang="ru-RU" sz="1400" b="1" dirty="0" smtClean="0">
                <a:solidFill>
                  <a:schemeClr val="tx2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ЭТАП</a:t>
            </a:r>
            <a:endParaRPr kumimoji="0" lang="en-US" altLang="ru-RU" sz="1400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  <a:tab pos="647700" algn="l"/>
              </a:tabLst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Справочник «Шаблон листа согласования» содержит для каждого типа документов три перечня участников: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 Narrow" panose="020B0606020202030204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0850" algn="l"/>
                <a:tab pos="647700" algn="l"/>
              </a:tabLst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список исполнителей;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 Narrow" panose="020B0606020202030204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0850" algn="l"/>
                <a:tab pos="647700" algn="l"/>
              </a:tabLst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список согласующих;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 Narrow" panose="020B0606020202030204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0850" algn="l"/>
                <a:tab pos="647700" algn="l"/>
              </a:tabLst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список утверждающих.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 Narrow" panose="020B0606020202030204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  <a:tab pos="647700" algn="l"/>
              </a:tabLst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Для создания записи справочника «Шаблон листа согласования» необходимо выполнить следующие действия: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 Narrow" panose="020B0606020202030204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0850" algn="l"/>
                <a:tab pos="647700" algn="l"/>
              </a:tabLst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На панели навигации перейти по следующему пути: «Формуляры – Управление расходами (казначейское сопровождение) – Справочники – Шаблон листа согласования». Нажать кнопку «Создать»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8" name="Рисунок 7" descr="21"/>
          <p:cNvPicPr/>
          <p:nvPr/>
        </p:nvPicPr>
        <p:blipFill>
          <a:blip r:embed="rId2" cstate="print">
            <a:lum bright="-1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58" y="4032528"/>
            <a:ext cx="3451538" cy="282547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/>
          <p:cNvSpPr txBox="1"/>
          <p:nvPr/>
        </p:nvSpPr>
        <p:spPr>
          <a:xfrm>
            <a:off x="3780485" y="773120"/>
            <a:ext cx="437881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2 ЭТАП</a:t>
            </a:r>
          </a:p>
          <a:p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открывшейся форме записи справочника заполнить необходимые поля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05331" y="2498501"/>
            <a:ext cx="3709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11" name="Рисунок 10"/>
          <p:cNvPicPr/>
          <p:nvPr/>
        </p:nvPicPr>
        <p:blipFill>
          <a:blip r:embed="rId3" cstate="print">
            <a:lum bright="-1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3404" y="1658946"/>
            <a:ext cx="4887066" cy="4239436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/>
          <p:cNvSpPr txBox="1"/>
          <p:nvPr/>
        </p:nvSpPr>
        <p:spPr>
          <a:xfrm>
            <a:off x="6534150" y="1468437"/>
            <a:ext cx="1954814" cy="16566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just">
              <a:defRPr sz="1400">
                <a:solidFill>
                  <a:schemeClr val="tx2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ru-RU" dirty="0"/>
              <a:t>Заполнить поле «Обрабатываемый документ». Заполнение поля происходит с помощью справочника «Типы документов» </a:t>
            </a:r>
          </a:p>
        </p:txBody>
      </p:sp>
      <p:pic>
        <p:nvPicPr>
          <p:cNvPr id="42" name="Рисунок 41" descr="5"/>
          <p:cNvPicPr/>
          <p:nvPr/>
        </p:nvPicPr>
        <p:blipFill>
          <a:blip r:embed="rId4" cstate="print">
            <a:lum bright="-1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8042" y="3896003"/>
            <a:ext cx="249555" cy="273050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TextBox 36"/>
          <p:cNvSpPr txBox="1"/>
          <p:nvPr/>
        </p:nvSpPr>
        <p:spPr>
          <a:xfrm>
            <a:off x="3883781" y="5880620"/>
            <a:ext cx="41663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После заполнения всех полей необходимо нажать кнопку</a:t>
            </a:r>
          </a:p>
          <a:p>
            <a:pPr algn="ctr"/>
            <a:endParaRPr lang="ru-RU" sz="14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endParaRPr lang="en-US" sz="14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«Сохранить изменения и закрыть окно»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pic>
        <p:nvPicPr>
          <p:cNvPr id="47" name="Рисунок 46"/>
          <p:cNvPicPr/>
          <p:nvPr/>
        </p:nvPicPr>
        <p:blipFill>
          <a:blip r:embed="rId5">
            <a:lum bright="-1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539"/>
          <a:stretch>
            <a:fillRect/>
          </a:stretch>
        </p:blipFill>
        <p:spPr bwMode="auto">
          <a:xfrm>
            <a:off x="5647172" y="6149592"/>
            <a:ext cx="435805" cy="383590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TextBox 39"/>
          <p:cNvSpPr txBox="1"/>
          <p:nvPr/>
        </p:nvSpPr>
        <p:spPr>
          <a:xfrm>
            <a:off x="8662349" y="773120"/>
            <a:ext cx="278297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3 ЭТАП</a:t>
            </a:r>
          </a:p>
          <a:p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списковой форме справочника найти и выделить созданную запись (статус «Новая»). Нажать кнопку «Актуализировать» </a:t>
            </a:r>
          </a:p>
        </p:txBody>
      </p:sp>
      <p:pic>
        <p:nvPicPr>
          <p:cNvPr id="49" name="Рисунок 48" descr="27_1"/>
          <p:cNvPicPr/>
          <p:nvPr/>
        </p:nvPicPr>
        <p:blipFill>
          <a:blip r:embed="rId6" cstate="print">
            <a:lum bright="-1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1" y="1942671"/>
            <a:ext cx="3286647" cy="2032490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TextBox 42"/>
          <p:cNvSpPr txBox="1"/>
          <p:nvPr/>
        </p:nvSpPr>
        <p:spPr>
          <a:xfrm>
            <a:off x="8950753" y="4400418"/>
            <a:ext cx="28424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Запись справочника перейдет на статус «Актуальная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»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3523403" y="825961"/>
            <a:ext cx="0" cy="5742062"/>
          </a:xfrm>
          <a:prstGeom prst="line">
            <a:avLst/>
          </a:prstGeom>
          <a:ln w="190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7966449" y="946691"/>
            <a:ext cx="0" cy="5742062"/>
          </a:xfrm>
          <a:prstGeom prst="line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8488964" y="628466"/>
            <a:ext cx="0" cy="5742062"/>
          </a:xfrm>
          <a:prstGeom prst="line">
            <a:avLst/>
          </a:prstGeom>
          <a:ln w="190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flipH="1">
            <a:off x="6250010" y="1871480"/>
            <a:ext cx="284140" cy="425257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flipH="1" flipV="1">
            <a:off x="4005331" y="3004457"/>
            <a:ext cx="2466908" cy="350345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flipH="1">
            <a:off x="4005331" y="3975161"/>
            <a:ext cx="2471532" cy="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 flipH="1">
            <a:off x="4036873" y="4955240"/>
            <a:ext cx="2471532" cy="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6258573" y="3354802"/>
            <a:ext cx="2171164" cy="16004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just">
              <a:defRPr sz="1400">
                <a:solidFill>
                  <a:schemeClr val="tx2"/>
                </a:solidFill>
                <a:latin typeface="Arial Narrow" panose="020B0606020202030204" pitchFamily="34" charset="0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cs typeface="+mn-cs"/>
              </a:defRPr>
            </a:lvl9pPr>
          </a:lstStyle>
          <a:p>
            <a:r>
              <a:rPr lang="ru-RU" dirty="0"/>
              <a:t>Для добавления записи в раздел необходимо нажать кнопку</a:t>
            </a:r>
          </a:p>
          <a:p>
            <a:r>
              <a:rPr lang="ru-RU" dirty="0"/>
              <a:t> </a:t>
            </a:r>
          </a:p>
          <a:p>
            <a:r>
              <a:rPr lang="ru-RU" dirty="0"/>
              <a:t>В результате откроется окно записи, которое надо заполнить.</a:t>
            </a:r>
          </a:p>
        </p:txBody>
      </p:sp>
    </p:spTree>
    <p:extLst>
      <p:ext uri="{BB962C8B-B14F-4D97-AF65-F5344CB8AC3E}">
        <p14:creationId xmlns:p14="http://schemas.microsoft.com/office/powerpoint/2010/main" val="3214211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382" y="939186"/>
            <a:ext cx="11834584" cy="567536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3686851" y="108189"/>
            <a:ext cx="841049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Создание </a:t>
            </a:r>
            <a:r>
              <a:rPr lang="ru-RU" sz="20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Сведений </a:t>
            </a:r>
            <a:r>
              <a:rPr lang="ru-RU" sz="2000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об операциях с целевыми средствами </a:t>
            </a:r>
            <a:r>
              <a:rPr lang="ru-RU" sz="20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в ПУР КС ЭБ</a:t>
            </a:r>
            <a:endParaRPr lang="ru-RU" sz="2000" b="1" dirty="0">
              <a:ln w="18415" cmpd="sng">
                <a:noFill/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693504" y="1821449"/>
            <a:ext cx="2133501" cy="10159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Выбор </a:t>
            </a:r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контракта (договора) </a:t>
            </a:r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из </a:t>
            </a:r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справочника;</a:t>
            </a:r>
          </a:p>
          <a:p>
            <a:pPr algn="ctr"/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Разделы «Документ-основание», «Исполнитель» и «Заказчик заполняются автоматически</a:t>
            </a:r>
            <a:endParaRPr lang="ru-RU" sz="12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1575562" y="5721292"/>
            <a:ext cx="2504412" cy="67687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Выбор из справочника:</a:t>
            </a:r>
          </a:p>
          <a:p>
            <a:pPr algn="just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- Источника поступления ЦС</a:t>
            </a:r>
          </a:p>
          <a:p>
            <a:pPr algn="just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- Направления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расходования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ЦС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355962" y="1625998"/>
            <a:ext cx="227120" cy="351848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3" name="Соединительная линия уступом 32"/>
          <p:cNvCxnSpPr>
            <a:endCxn id="32" idx="1"/>
          </p:cNvCxnSpPr>
          <p:nvPr/>
        </p:nvCxnSpPr>
        <p:spPr>
          <a:xfrm rot="5400000" flipH="1" flipV="1">
            <a:off x="-298968" y="2182493"/>
            <a:ext cx="1035501" cy="274360"/>
          </a:xfrm>
          <a:prstGeom prst="bentConnector2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323815" y="2768203"/>
            <a:ext cx="2152012" cy="138441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348818" y="3159842"/>
            <a:ext cx="2152012" cy="138441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7852137" y="3159842"/>
            <a:ext cx="2152012" cy="138441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10329827" y="3158738"/>
            <a:ext cx="1557794" cy="139545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0" name="Прямая со стрелкой 39"/>
          <p:cNvCxnSpPr/>
          <p:nvPr/>
        </p:nvCxnSpPr>
        <p:spPr>
          <a:xfrm>
            <a:off x="4555236" y="2201483"/>
            <a:ext cx="543538" cy="635940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Соединительная линия уступом 46"/>
          <p:cNvCxnSpPr/>
          <p:nvPr/>
        </p:nvCxnSpPr>
        <p:spPr>
          <a:xfrm rot="10800000" flipV="1">
            <a:off x="805346" y="2837424"/>
            <a:ext cx="3418785" cy="1608740"/>
          </a:xfrm>
          <a:prstGeom prst="bentConnector3">
            <a:avLst>
              <a:gd name="adj1" fmla="val 42441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 стрелкой 50"/>
          <p:cNvCxnSpPr/>
          <p:nvPr/>
        </p:nvCxnSpPr>
        <p:spPr>
          <a:xfrm>
            <a:off x="805343" y="4446328"/>
            <a:ext cx="0" cy="176006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 стрелкой 52"/>
          <p:cNvCxnSpPr/>
          <p:nvPr/>
        </p:nvCxnSpPr>
        <p:spPr>
          <a:xfrm>
            <a:off x="1279452" y="4452002"/>
            <a:ext cx="0" cy="176006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 стрелкой 57"/>
          <p:cNvCxnSpPr/>
          <p:nvPr/>
        </p:nvCxnSpPr>
        <p:spPr>
          <a:xfrm flipH="1">
            <a:off x="1082107" y="5871081"/>
            <a:ext cx="456506" cy="0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Таблица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8160387"/>
              </p:ext>
            </p:extLst>
          </p:nvPr>
        </p:nvGraphicFramePr>
        <p:xfrm>
          <a:off x="5017929" y="3595125"/>
          <a:ext cx="6995106" cy="94488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1751987"/>
                <a:gridCol w="2013357"/>
                <a:gridCol w="322976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Выбор из справочника УКО (КМИ/ФАИП)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при наличии</a:t>
                      </a:r>
                    </a:p>
                  </a:txBody>
                  <a:tcPr anchor="ctr">
                    <a:lnL w="12700" cmpd="sng">
                      <a:noFill/>
                    </a:lnL>
                    <a:lnR w="762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Сумма неиспользованных поступлений прошлых лет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При выборе</a:t>
                      </a:r>
                      <a:r>
                        <a:rPr lang="ru-RU" sz="1400" baseline="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 из справочника кода поступления или расходования, автоматически доступны к заполнению только требуемые поля</a:t>
                      </a:r>
                      <a:endParaRPr lang="ru-RU" sz="1400" dirty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cxnSp>
        <p:nvCxnSpPr>
          <p:cNvPr id="61" name="Прямая со стрелкой 60"/>
          <p:cNvCxnSpPr/>
          <p:nvPr/>
        </p:nvCxnSpPr>
        <p:spPr>
          <a:xfrm>
            <a:off x="6383061" y="4551900"/>
            <a:ext cx="0" cy="498272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 стрелкой 61"/>
          <p:cNvCxnSpPr/>
          <p:nvPr/>
        </p:nvCxnSpPr>
        <p:spPr>
          <a:xfrm>
            <a:off x="7508584" y="4534331"/>
            <a:ext cx="0" cy="498272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 20"/>
          <p:cNvSpPr/>
          <p:nvPr/>
        </p:nvSpPr>
        <p:spPr>
          <a:xfrm>
            <a:off x="228599" y="494943"/>
            <a:ext cx="11863138" cy="63757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Располагается по пути:</a:t>
            </a: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Казначейское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сопровождение →Управление расходами (казначейское сопровождение)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→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Предоставление и обработка сведений об операциях с целевыми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средствами Сведения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об операциях с ЦС 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→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Все документы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1602" y="2329436"/>
            <a:ext cx="2611902" cy="192451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30" dirty="0">
                <a:solidFill>
                  <a:schemeClr val="tx2"/>
                </a:solidFill>
                <a:latin typeface="Arial Narrow" panose="020B0606020202030204" pitchFamily="34" charset="0"/>
              </a:rPr>
              <a:t>1. Признак «Получено разрешение Заказчика на утверждение Сведений»  (при наличии</a:t>
            </a:r>
            <a:r>
              <a:rPr lang="ru-RU" sz="113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)</a:t>
            </a:r>
            <a:endParaRPr lang="ru-RU" sz="113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just"/>
            <a:r>
              <a:rPr lang="ru-RU" sz="1130" dirty="0">
                <a:solidFill>
                  <a:schemeClr val="tx2"/>
                </a:solidFill>
                <a:latin typeface="Arial Narrow" panose="020B0606020202030204" pitchFamily="34" charset="0"/>
              </a:rPr>
              <a:t>2. Признак «Сведения утверждены на бумажном носителе»  ( при наличии утвержденных Заказчиком Сведений на бумажном носителе</a:t>
            </a:r>
            <a:r>
              <a:rPr lang="ru-RU" sz="113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)</a:t>
            </a:r>
            <a:endParaRPr lang="ru-RU" sz="113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just"/>
            <a:r>
              <a:rPr lang="ru-RU" sz="113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*В </a:t>
            </a:r>
            <a:r>
              <a:rPr lang="ru-RU" sz="1130" dirty="0">
                <a:solidFill>
                  <a:schemeClr val="tx2"/>
                </a:solidFill>
                <a:latin typeface="Arial Narrow" panose="020B0606020202030204" pitchFamily="34" charset="0"/>
              </a:rPr>
              <a:t>обоих случаях скан документа </a:t>
            </a:r>
            <a:r>
              <a:rPr lang="ru-RU" sz="113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(</a:t>
            </a:r>
            <a:r>
              <a:rPr lang="ru-RU" sz="1130" dirty="0">
                <a:solidFill>
                  <a:schemeClr val="tx2"/>
                </a:solidFill>
                <a:latin typeface="Arial Narrow" panose="020B0606020202030204" pitchFamily="34" charset="0"/>
              </a:rPr>
              <a:t>разрешение от заказчика, сведения на бумажном носителе) прикрепляется во вложение </a:t>
            </a:r>
          </a:p>
        </p:txBody>
      </p:sp>
      <p:cxnSp>
        <p:nvCxnSpPr>
          <p:cNvPr id="24" name="Соединительная линия уступом 23"/>
          <p:cNvCxnSpPr/>
          <p:nvPr/>
        </p:nvCxnSpPr>
        <p:spPr>
          <a:xfrm>
            <a:off x="2693504" y="3458817"/>
            <a:ext cx="1903222" cy="1068529"/>
          </a:xfrm>
          <a:prstGeom prst="bentConnector3">
            <a:avLst>
              <a:gd name="adj1" fmla="val 100134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>
            <a:off x="4606665" y="4385833"/>
            <a:ext cx="0" cy="176006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0411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Рисунок 35"/>
          <p:cNvPicPr/>
          <p:nvPr/>
        </p:nvPicPr>
        <p:blipFill rotWithShape="1">
          <a:blip r:embed="rId2"/>
          <a:srcRect l="7152" t="52043" r="18300" b="17635"/>
          <a:stretch/>
        </p:blipFill>
        <p:spPr bwMode="auto">
          <a:xfrm>
            <a:off x="91027" y="2967303"/>
            <a:ext cx="12075806" cy="378029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32" name="Прямая соединительная линия 31"/>
          <p:cNvCxnSpPr/>
          <p:nvPr/>
        </p:nvCxnSpPr>
        <p:spPr>
          <a:xfrm>
            <a:off x="127931" y="2934224"/>
            <a:ext cx="11963806" cy="0"/>
          </a:xfrm>
          <a:prstGeom prst="line">
            <a:avLst/>
          </a:prstGeom>
          <a:ln w="1270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99" y="1393973"/>
            <a:ext cx="11863138" cy="149805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678701" y="124966"/>
            <a:ext cx="624183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Создание платежного поручения (исходящего) – часть 1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501629" y="724241"/>
            <a:ext cx="10665204" cy="63757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Располагается по пути:</a:t>
            </a: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Казначейское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сопровождение →Управление расходами (казначейское сопровождение) →Проведение и уточнение операций по кассовым выплатам →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Платежные поручения→ Исходящие выплаты → Все документы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887845" y="1434113"/>
            <a:ext cx="1677475" cy="42994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Выбрать </a:t>
            </a:r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из справочника</a:t>
            </a:r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: 03 или </a:t>
            </a:r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05 </a:t>
            </a:r>
            <a:endParaRPr lang="ru-RU" sz="12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216414" y="1585115"/>
            <a:ext cx="3845770" cy="5578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Выбрать из справочника</a:t>
            </a:r>
            <a:r>
              <a:rPr lang="en-US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значение  «0 – пусто» * Проведение срочных платежей не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предусмотрено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689009" y="2639448"/>
            <a:ext cx="1979384" cy="22439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Не заполняется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3042598" y="3539524"/>
            <a:ext cx="1923523" cy="6970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Заполняется в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случае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платежа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по нескольким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контрактам (разделам)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7924799" y="4857139"/>
            <a:ext cx="1214499" cy="65003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Выбрать из справочника </a:t>
            </a:r>
            <a:r>
              <a:rPr lang="ru-RU" sz="11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номер аккредитива </a:t>
            </a:r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(при наличии)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8974056" y="6321460"/>
            <a:ext cx="3006301" cy="5120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Выбрать из справочника детализированный код расходов</a:t>
            </a:r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(укрупненный заполнится автоматически)</a:t>
            </a:r>
            <a:endParaRPr lang="ru-RU" sz="12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289443" y="5588028"/>
            <a:ext cx="1598402" cy="7950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Выбрать из справочника документ-основание</a:t>
            </a:r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8432" b="94370"/>
          <a:stretch/>
        </p:blipFill>
        <p:spPr>
          <a:xfrm>
            <a:off x="127931" y="1041342"/>
            <a:ext cx="1398865" cy="320469"/>
          </a:xfrm>
          <a:prstGeom prst="rect">
            <a:avLst/>
          </a:prstGeom>
        </p:spPr>
      </p:pic>
      <p:sp>
        <p:nvSpPr>
          <p:cNvPr id="33" name="Прямоугольник 32"/>
          <p:cNvSpPr/>
          <p:nvPr/>
        </p:nvSpPr>
        <p:spPr>
          <a:xfrm>
            <a:off x="120265" y="1009963"/>
            <a:ext cx="1371448" cy="351848"/>
          </a:xfrm>
          <a:prstGeom prst="rect">
            <a:avLst/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5" name="Прямая со стрелкой 34"/>
          <p:cNvCxnSpPr/>
          <p:nvPr/>
        </p:nvCxnSpPr>
        <p:spPr>
          <a:xfrm flipH="1" flipV="1">
            <a:off x="7107050" y="1794673"/>
            <a:ext cx="247379" cy="164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 flipV="1">
            <a:off x="4966121" y="2489843"/>
            <a:ext cx="1" cy="166383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Прямоугольник 39"/>
          <p:cNvSpPr/>
          <p:nvPr/>
        </p:nvSpPr>
        <p:spPr>
          <a:xfrm>
            <a:off x="1989910" y="2240854"/>
            <a:ext cx="1677475" cy="77219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Заполняется код вида доходов (от 1 до 3) в соответствии указаниями ЦБ РФ №5286-У</a:t>
            </a:r>
            <a:endParaRPr lang="ru-RU" sz="12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41" name="Прямая со стрелкой 40"/>
          <p:cNvCxnSpPr/>
          <p:nvPr/>
        </p:nvCxnSpPr>
        <p:spPr>
          <a:xfrm flipH="1" flipV="1">
            <a:off x="1736522" y="2750997"/>
            <a:ext cx="226462" cy="1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Соединительная линия уступом 51"/>
          <p:cNvCxnSpPr/>
          <p:nvPr/>
        </p:nvCxnSpPr>
        <p:spPr>
          <a:xfrm rot="5400000">
            <a:off x="1507247" y="1875323"/>
            <a:ext cx="524413" cy="363443"/>
          </a:xfrm>
          <a:prstGeom prst="bentConnector3">
            <a:avLst>
              <a:gd name="adj1" fmla="val 860"/>
            </a:avLst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Прямоугольник 57"/>
          <p:cNvSpPr/>
          <p:nvPr/>
        </p:nvSpPr>
        <p:spPr>
          <a:xfrm>
            <a:off x="376277" y="3535978"/>
            <a:ext cx="1473476" cy="6970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Заполняется в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случае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возврата на счет заказчика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59" name="Прямая со стрелкой 58"/>
          <p:cNvCxnSpPr/>
          <p:nvPr/>
        </p:nvCxnSpPr>
        <p:spPr>
          <a:xfrm>
            <a:off x="3042598" y="4242805"/>
            <a:ext cx="0" cy="184193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 стрелкой 59"/>
          <p:cNvCxnSpPr/>
          <p:nvPr/>
        </p:nvCxnSpPr>
        <p:spPr>
          <a:xfrm>
            <a:off x="521608" y="4217406"/>
            <a:ext cx="0" cy="184193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 стрелкой 66"/>
          <p:cNvCxnSpPr/>
          <p:nvPr/>
        </p:nvCxnSpPr>
        <p:spPr>
          <a:xfrm flipV="1">
            <a:off x="11228439" y="6196760"/>
            <a:ext cx="0" cy="186318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 стрелкой 70"/>
          <p:cNvCxnSpPr/>
          <p:nvPr/>
        </p:nvCxnSpPr>
        <p:spPr>
          <a:xfrm>
            <a:off x="1637163" y="6107142"/>
            <a:ext cx="651642" cy="0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Прямоугольник 33"/>
          <p:cNvSpPr/>
          <p:nvPr/>
        </p:nvSpPr>
        <p:spPr>
          <a:xfrm>
            <a:off x="1530181" y="2982589"/>
            <a:ext cx="1159605" cy="421302"/>
          </a:xfrm>
          <a:prstGeom prst="rect">
            <a:avLst/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4" name="Рисунок 7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040"/>
          <a:stretch/>
        </p:blipFill>
        <p:spPr>
          <a:xfrm>
            <a:off x="8974056" y="3692555"/>
            <a:ext cx="2961526" cy="1248171"/>
          </a:xfrm>
          <a:prstGeom prst="rect">
            <a:avLst/>
          </a:prstGeom>
        </p:spPr>
      </p:pic>
      <p:sp>
        <p:nvSpPr>
          <p:cNvPr id="79" name="Прямоугольник 78"/>
          <p:cNvSpPr/>
          <p:nvPr/>
        </p:nvSpPr>
        <p:spPr>
          <a:xfrm>
            <a:off x="6502400" y="4081064"/>
            <a:ext cx="2297216" cy="5076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Графы заполняются для получателя –ЛС с кодом «71»</a:t>
            </a:r>
          </a:p>
        </p:txBody>
      </p:sp>
      <p:cxnSp>
        <p:nvCxnSpPr>
          <p:cNvPr id="80" name="Прямая со стрелкой 79"/>
          <p:cNvCxnSpPr/>
          <p:nvPr/>
        </p:nvCxnSpPr>
        <p:spPr>
          <a:xfrm flipV="1">
            <a:off x="8688267" y="4095831"/>
            <a:ext cx="384589" cy="1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>
            <a:off x="9072856" y="5507174"/>
            <a:ext cx="1" cy="478379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Прямоугольник 38"/>
          <p:cNvSpPr/>
          <p:nvPr/>
        </p:nvSpPr>
        <p:spPr>
          <a:xfrm>
            <a:off x="6630293" y="4853940"/>
            <a:ext cx="1214499" cy="57703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Выбрать из справочника </a:t>
            </a:r>
            <a:r>
              <a:rPr lang="ru-RU" sz="11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код УКО (при </a:t>
            </a:r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наличии)</a:t>
            </a:r>
          </a:p>
        </p:txBody>
      </p:sp>
      <p:cxnSp>
        <p:nvCxnSpPr>
          <p:cNvPr id="42" name="Прямая со стрелкой 41"/>
          <p:cNvCxnSpPr/>
          <p:nvPr/>
        </p:nvCxnSpPr>
        <p:spPr>
          <a:xfrm>
            <a:off x="7648918" y="5430974"/>
            <a:ext cx="1" cy="580978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Группа 42"/>
          <p:cNvGrpSpPr>
            <a:grpSpLocks noChangeAspect="1"/>
          </p:cNvGrpSpPr>
          <p:nvPr/>
        </p:nvGrpSpPr>
        <p:grpSpPr>
          <a:xfrm>
            <a:off x="129469" y="128383"/>
            <a:ext cx="3081335" cy="643836"/>
            <a:chOff x="66229" y="55843"/>
            <a:chExt cx="1964196" cy="389226"/>
          </a:xfrm>
        </p:grpSpPr>
        <p:pic>
          <p:nvPicPr>
            <p:cNvPr id="44" name="Рисунок 43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030"/>
            <a:stretch/>
          </p:blipFill>
          <p:spPr>
            <a:xfrm>
              <a:off x="66229" y="55843"/>
              <a:ext cx="428465" cy="389226"/>
            </a:xfrm>
            <a:prstGeom prst="rect">
              <a:avLst/>
            </a:prstGeom>
          </p:spPr>
        </p:pic>
        <p:sp>
          <p:nvSpPr>
            <p:cNvPr id="45" name="TextBox 44"/>
            <p:cNvSpPr txBox="1"/>
            <p:nvPr/>
          </p:nvSpPr>
          <p:spPr>
            <a:xfrm>
              <a:off x="513662" y="150596"/>
              <a:ext cx="1516763" cy="167274"/>
            </a:xfrm>
            <a:prstGeom prst="rect">
              <a:avLst/>
            </a:prstGeom>
            <a:noFill/>
          </p:spPr>
          <p:txBody>
            <a:bodyPr wrap="square" lIns="91144" tIns="45570" rIns="91144" bIns="45570" rtlCol="0">
              <a:spAutoFit/>
            </a:bodyPr>
            <a:lstStyle/>
            <a:p>
              <a:pPr eaLnBrk="1" hangingPunct="1"/>
              <a:r>
                <a:rPr lang="ru-RU" sz="1200" dirty="0">
                  <a:solidFill>
                    <a:srgbClr val="11437F"/>
                  </a:solidFill>
                  <a:latin typeface="Arial" pitchFamily="34" charset="0"/>
                  <a:ea typeface="Times New Roman"/>
                </a:rPr>
                <a:t>УФК по Ставропольскому краю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47086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6" grpId="0" animBg="1"/>
      <p:bldP spid="23" grpId="0" animBg="1"/>
      <p:bldP spid="47" grpId="0" animBg="1"/>
      <p:bldP spid="48" grpId="0" animBg="1"/>
      <p:bldP spid="56" grpId="0" animBg="1"/>
      <p:bldP spid="40" grpId="0" animBg="1"/>
      <p:bldP spid="58" grpId="0" animBg="1"/>
      <p:bldP spid="79" grpId="0" animBg="1"/>
      <p:bldP spid="3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1" t="49262" r="14177" b="11393"/>
          <a:stretch/>
        </p:blipFill>
        <p:spPr bwMode="auto">
          <a:xfrm>
            <a:off x="106878" y="2030144"/>
            <a:ext cx="12005365" cy="3271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" name="Прямоугольник 62"/>
          <p:cNvSpPr/>
          <p:nvPr/>
        </p:nvSpPr>
        <p:spPr>
          <a:xfrm>
            <a:off x="2508367" y="4011578"/>
            <a:ext cx="3344779" cy="392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Указывается текстовое назначение платежа</a:t>
            </a:r>
          </a:p>
        </p:txBody>
      </p:sp>
      <p:sp>
        <p:nvSpPr>
          <p:cNvPr id="64" name="Прямоугольник 63"/>
          <p:cNvSpPr/>
          <p:nvPr/>
        </p:nvSpPr>
        <p:spPr>
          <a:xfrm>
            <a:off x="5678701" y="4423352"/>
            <a:ext cx="2621303" cy="73866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Н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  <a:cs typeface="+mn-cs"/>
              </a:rPr>
              <a:t>азначение платежа заполняется автоматически, на основании иных граф (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  <a:cs typeface="+mn-cs"/>
              </a:rPr>
              <a:t>ограничение 210 символов) 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3606802" y="2588035"/>
            <a:ext cx="2925134" cy="60538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Выбрать вид документа из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справочника</a:t>
            </a: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Если нужный вид отсутствует, выбрать «Иное» и заполнить вручную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678701" y="124966"/>
            <a:ext cx="624183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Создание платежного поручения (исходящего) – часть 2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8" t="57778" r="33264" b="23333"/>
          <a:stretch/>
        </p:blipFill>
        <p:spPr bwMode="auto">
          <a:xfrm>
            <a:off x="106878" y="661021"/>
            <a:ext cx="10120855" cy="145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Прямоугольник 42"/>
          <p:cNvSpPr/>
          <p:nvPr/>
        </p:nvSpPr>
        <p:spPr>
          <a:xfrm>
            <a:off x="5922645" y="908107"/>
            <a:ext cx="3112143" cy="81280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Подраздел заполняется из справочника при перечислении на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иной 71 л/с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587692" y="1722669"/>
            <a:ext cx="2061136" cy="61806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Чек-бокс заполняется в случае, если прилагается более 2-х документов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9" name="Соединительная линия уступом 18"/>
          <p:cNvCxnSpPr/>
          <p:nvPr/>
        </p:nvCxnSpPr>
        <p:spPr>
          <a:xfrm rot="10800000" flipV="1">
            <a:off x="1953585" y="2266745"/>
            <a:ext cx="634107" cy="288831"/>
          </a:xfrm>
          <a:prstGeom prst="bentConnector3">
            <a:avLst>
              <a:gd name="adj1" fmla="val 50000"/>
            </a:avLst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 flipH="1">
            <a:off x="4820269" y="3193418"/>
            <a:ext cx="1" cy="273250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Соединительная линия уступом 40"/>
          <p:cNvCxnSpPr/>
          <p:nvPr/>
        </p:nvCxnSpPr>
        <p:spPr>
          <a:xfrm rot="5400000">
            <a:off x="2064439" y="4323212"/>
            <a:ext cx="524413" cy="363443"/>
          </a:xfrm>
          <a:prstGeom prst="bentConnector3">
            <a:avLst>
              <a:gd name="adj1" fmla="val 860"/>
            </a:avLst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Прямоугольник 41"/>
          <p:cNvSpPr/>
          <p:nvPr/>
        </p:nvSpPr>
        <p:spPr>
          <a:xfrm>
            <a:off x="7551334" y="2356169"/>
            <a:ext cx="3220130" cy="60538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rtlCol="0" anchor="ctr"/>
          <a:lstStyle/>
          <a:p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Заполняется сумма каждого документа</a:t>
            </a:r>
          </a:p>
          <a:p>
            <a:pPr algn="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Заполняется только сумма к оплате 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45" name="Прямая со стрелкой 44"/>
          <p:cNvCxnSpPr/>
          <p:nvPr/>
        </p:nvCxnSpPr>
        <p:spPr>
          <a:xfrm flipH="1">
            <a:off x="8090947" y="2961552"/>
            <a:ext cx="2" cy="554862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/>
          <p:nvPr/>
        </p:nvCxnSpPr>
        <p:spPr>
          <a:xfrm flipH="1">
            <a:off x="9939483" y="2970405"/>
            <a:ext cx="2" cy="554862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/>
          <p:nvPr/>
        </p:nvCxnSpPr>
        <p:spPr>
          <a:xfrm>
            <a:off x="27768" y="5331777"/>
            <a:ext cx="12084475" cy="0"/>
          </a:xfrm>
          <a:prstGeom prst="line">
            <a:avLst/>
          </a:prstGeom>
          <a:ln w="1270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4" t="49187" r="59790" b="33110"/>
          <a:stretch/>
        </p:blipFill>
        <p:spPr bwMode="auto">
          <a:xfrm>
            <a:off x="7400580" y="5454747"/>
            <a:ext cx="4640483" cy="1270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" name="Прямоугольник 50"/>
          <p:cNvSpPr/>
          <p:nvPr/>
        </p:nvSpPr>
        <p:spPr>
          <a:xfrm>
            <a:off x="136695" y="5698847"/>
            <a:ext cx="2851476" cy="109283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 случае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необходимости отзыва ошибочно направленного платежного поручения </a:t>
            </a:r>
            <a:r>
              <a:rPr lang="ru-RU" sz="1400" u="sng" dirty="0">
                <a:solidFill>
                  <a:schemeClr val="tx2"/>
                </a:solidFill>
                <a:latin typeface="Arial Narrow" panose="020B0606020202030204" pitchFamily="34" charset="0"/>
              </a:rPr>
              <a:t>до его отправки в </a:t>
            </a:r>
            <a:r>
              <a:rPr lang="ru-RU" sz="1400" u="sng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банк,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клиент может самостоятельно </a:t>
            </a:r>
            <a:r>
              <a:rPr lang="ru-RU" sz="1400" u="sng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аннулировать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такое п/п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3547266" y="5635321"/>
            <a:ext cx="3298254" cy="118618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Располагается по пути: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Проведение и уточнение операций по кассовым выплатам → Запрос на отзыв распоряжения (Запрос на аннулирование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)→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Все документы → Создать 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9987611" y="4852983"/>
            <a:ext cx="1384759" cy="61806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Выбираем из справочника требуемое п/п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54" name="Прямая со стрелкой 53"/>
          <p:cNvCxnSpPr/>
          <p:nvPr/>
        </p:nvCxnSpPr>
        <p:spPr>
          <a:xfrm flipH="1">
            <a:off x="10975545" y="5509454"/>
            <a:ext cx="2" cy="554862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/>
          <p:nvPr/>
        </p:nvCxnSpPr>
        <p:spPr>
          <a:xfrm>
            <a:off x="3128504" y="6154279"/>
            <a:ext cx="329311" cy="0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 стрелкой 56"/>
          <p:cNvCxnSpPr/>
          <p:nvPr/>
        </p:nvCxnSpPr>
        <p:spPr>
          <a:xfrm>
            <a:off x="6953872" y="6162296"/>
            <a:ext cx="329311" cy="0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рямоугольник 23"/>
          <p:cNvSpPr/>
          <p:nvPr/>
        </p:nvSpPr>
        <p:spPr>
          <a:xfrm>
            <a:off x="2047461" y="5291937"/>
            <a:ext cx="3552396" cy="2358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2"/>
                </a:solidFill>
                <a:latin typeface="Arial Narrow" panose="020B0606020202030204" pitchFamily="34" charset="0"/>
              </a:rPr>
              <a:t>Создание запроса на отзыв (аннулирование)</a:t>
            </a:r>
          </a:p>
        </p:txBody>
      </p:sp>
      <p:grpSp>
        <p:nvGrpSpPr>
          <p:cNvPr id="25" name="Группа 24"/>
          <p:cNvGrpSpPr>
            <a:grpSpLocks noChangeAspect="1"/>
          </p:cNvGrpSpPr>
          <p:nvPr/>
        </p:nvGrpSpPr>
        <p:grpSpPr>
          <a:xfrm>
            <a:off x="129469" y="128383"/>
            <a:ext cx="3081335" cy="643836"/>
            <a:chOff x="66229" y="55843"/>
            <a:chExt cx="1964196" cy="389226"/>
          </a:xfrm>
        </p:grpSpPr>
        <p:pic>
          <p:nvPicPr>
            <p:cNvPr id="26" name="Рисунок 25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030"/>
            <a:stretch/>
          </p:blipFill>
          <p:spPr>
            <a:xfrm>
              <a:off x="66229" y="55843"/>
              <a:ext cx="428465" cy="389226"/>
            </a:xfrm>
            <a:prstGeom prst="rect">
              <a:avLst/>
            </a:prstGeom>
          </p:spPr>
        </p:pic>
        <p:sp>
          <p:nvSpPr>
            <p:cNvPr id="27" name="TextBox 26"/>
            <p:cNvSpPr txBox="1"/>
            <p:nvPr/>
          </p:nvSpPr>
          <p:spPr>
            <a:xfrm>
              <a:off x="513662" y="150596"/>
              <a:ext cx="1516763" cy="167274"/>
            </a:xfrm>
            <a:prstGeom prst="rect">
              <a:avLst/>
            </a:prstGeom>
            <a:noFill/>
          </p:spPr>
          <p:txBody>
            <a:bodyPr wrap="square" lIns="91144" tIns="45570" rIns="91144" bIns="45570" rtlCol="0">
              <a:spAutoFit/>
            </a:bodyPr>
            <a:lstStyle/>
            <a:p>
              <a:pPr eaLnBrk="1" hangingPunct="1"/>
              <a:r>
                <a:rPr lang="ru-RU" sz="1200" dirty="0">
                  <a:solidFill>
                    <a:srgbClr val="11437F"/>
                  </a:solidFill>
                  <a:latin typeface="Arial" pitchFamily="34" charset="0"/>
                  <a:ea typeface="Times New Roman"/>
                </a:rPr>
                <a:t>УФК по Ставропольскому краю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79616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36" grpId="0" animBg="1"/>
      <p:bldP spid="43" grpId="0" animBg="1"/>
      <p:bldP spid="18" grpId="0" animBg="1"/>
      <p:bldP spid="42" grpId="0" animBg="1"/>
      <p:bldP spid="51" grpId="0" animBg="1"/>
      <p:bldP spid="52" grpId="0" animBg="1"/>
      <p:bldP spid="53" grpId="0" animBg="1"/>
      <p:bldP spid="2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Рисунок 2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24" y="1350627"/>
            <a:ext cx="12055639" cy="4970307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659833" y="37170"/>
            <a:ext cx="1050666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Уведомление об уточнении операций </a:t>
            </a:r>
            <a:r>
              <a:rPr lang="ru-RU" sz="20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клиента </a:t>
            </a:r>
          </a:p>
          <a:p>
            <a:pPr algn="r"/>
            <a:r>
              <a:rPr lang="ru-RU" sz="20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(</a:t>
            </a:r>
            <a:r>
              <a:rPr lang="ru-RU" sz="2000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формируется при необходимости уточнения операций по поступлениям (БПР, НВС), кассовому </a:t>
            </a:r>
            <a:r>
              <a:rPr lang="ru-RU" sz="20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расходу) </a:t>
            </a:r>
            <a:r>
              <a:rPr lang="ru-RU" sz="2000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)</a:t>
            </a:r>
          </a:p>
          <a:p>
            <a:pPr algn="ctr"/>
            <a:r>
              <a:rPr lang="ru-RU" sz="20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endParaRPr lang="ru-RU" sz="2000" b="1" dirty="0">
              <a:ln w="18415" cmpd="sng">
                <a:noFill/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972092" y="2176407"/>
            <a:ext cx="3072383" cy="115099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В случае уточнения невыясненного поступления (поступление не отражено на лицевом счете) необходимо выбрать из списка поступивший ранее запрос о выяснении принадлежности платежа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951015" y="2625754"/>
            <a:ext cx="2504212" cy="103326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2 ШАГ</a:t>
            </a:r>
          </a:p>
          <a:p>
            <a:pPr algn="ctr"/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Выбрать вид документа, который нужно уточнить;</a:t>
            </a:r>
          </a:p>
          <a:p>
            <a:pPr algn="ctr"/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затем из предложенного списка выбрать сам уточняемый документ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7099812" y="3375132"/>
            <a:ext cx="2022000" cy="78304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1 ШАГ</a:t>
            </a: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Выбрать вид уточняемой операции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344179" y="5780015"/>
            <a:ext cx="2187586" cy="9899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3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ШАГ</a:t>
            </a: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Обязательно выбрать номер по порядку, иначе остальные поля подраздела не будут доступны для </a:t>
            </a:r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редактирования</a:t>
            </a:r>
            <a:endParaRPr lang="ru-RU" sz="12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0823" y="724241"/>
            <a:ext cx="12100609" cy="63757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Располагается по пути: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Казначейское сопровождение →Управление расходами (казначейское сопровождение) →Проведение и уточнение операций по кассовым выплатам →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Уведомление об уточнении операций → Все документы</a:t>
            </a:r>
          </a:p>
        </p:txBody>
      </p:sp>
      <p:cxnSp>
        <p:nvCxnSpPr>
          <p:cNvPr id="21" name="Прямая со стрелкой 20"/>
          <p:cNvCxnSpPr/>
          <p:nvPr/>
        </p:nvCxnSpPr>
        <p:spPr>
          <a:xfrm flipV="1">
            <a:off x="9357577" y="1963024"/>
            <a:ext cx="0" cy="251685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2439015" y="3718334"/>
            <a:ext cx="0" cy="786554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9117925" y="4191737"/>
            <a:ext cx="370024" cy="506098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flipH="1" flipV="1">
            <a:off x="558923" y="5873692"/>
            <a:ext cx="785256" cy="251684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/>
          <p:cNvSpPr/>
          <p:nvPr/>
        </p:nvSpPr>
        <p:spPr>
          <a:xfrm>
            <a:off x="7345017" y="5986230"/>
            <a:ext cx="3727174" cy="6572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4 ШАГ</a:t>
            </a: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Заполняем реквизиты, подлежащие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корректировке (поле «Сумма» заполняется всегда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)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7603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9" grpId="0" animBg="1"/>
      <p:bldP spid="34" grpId="0" animBg="1"/>
      <p:bldP spid="18" grpId="0" animBg="1"/>
      <p:bldP spid="2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E8ACC-6DF2-4ECD-9470-6D361C26CF2F}" type="slidenum">
              <a:rPr lang="ru-RU" altLang="ru-RU" smtClean="0"/>
              <a:pPr/>
              <a:t>14</a:t>
            </a:fld>
            <a:endParaRPr lang="ru-RU" alt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841307" y="96804"/>
            <a:ext cx="508664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Казначейское обеспечение обязательств (Аккредитив)</a:t>
            </a:r>
            <a:endParaRPr lang="ru-RU" sz="2000" b="1" dirty="0">
              <a:ln w="18415" cmpd="sng">
                <a:noFill/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 flipV="1">
            <a:off x="4967695" y="625090"/>
            <a:ext cx="0" cy="1584709"/>
          </a:xfrm>
          <a:prstGeom prst="line">
            <a:avLst/>
          </a:prstGeom>
          <a:ln w="1270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59267" y="367748"/>
            <a:ext cx="4800599" cy="173197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Если расчеты по контракту (договору) проводятся в форме казначейского обеспечения обязательств, то для проверки наличия выданного заказчиком КОО</a:t>
            </a: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необходимо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пройти по пути: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Казначейское сопровождение →Управление расходами (казначейское сопровождение) → Казначейское обеспечение обязательств → Казначейское обеспечение обязательств → Все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документы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105254" y="893904"/>
            <a:ext cx="6985146" cy="118889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Для </a:t>
            </a:r>
            <a:r>
              <a:rPr lang="ru-RU" sz="14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перечисления денежных средств на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иной 71 ЛС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необходимо пройти по пути: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Казначейское сопровождение →Управление расходами (казначейское сопровождение) → Казначейское обеспечение обязательств → 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Заявление на выдачу (перевод, изменение, отзыв) Казначейского обеспечения обязательств»  → Все документы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0" t="29444" r="10312" b="8750"/>
          <a:stretch/>
        </p:blipFill>
        <p:spPr bwMode="auto">
          <a:xfrm>
            <a:off x="59267" y="2082800"/>
            <a:ext cx="11684000" cy="326496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7478073" y="2417881"/>
            <a:ext cx="1828909" cy="3771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Выбрать из списка тип заявления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 flipH="1">
            <a:off x="7001931" y="2624420"/>
            <a:ext cx="408409" cy="0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1473200" y="3732216"/>
            <a:ext cx="2861733" cy="6789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Выбрать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номер КОО, часть которого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планируется перевести/отозвать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и т.д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. </a:t>
            </a:r>
          </a:p>
          <a:p>
            <a:pPr algn="just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Строка 01 заполнится автоматически 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53" t="35760" r="44908" b="39570"/>
          <a:stretch/>
        </p:blipFill>
        <p:spPr bwMode="auto">
          <a:xfrm>
            <a:off x="40097" y="5006104"/>
            <a:ext cx="5861170" cy="185189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9" t="67917" r="40771" b="7628"/>
          <a:stretch/>
        </p:blipFill>
        <p:spPr bwMode="auto">
          <a:xfrm>
            <a:off x="5637798" y="4949829"/>
            <a:ext cx="6478003" cy="1848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960487" y="4754214"/>
            <a:ext cx="2440875" cy="50378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Выбрать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контракт (договор), заключенный с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соисполнителем 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9191452" y="3155589"/>
            <a:ext cx="2104636" cy="9019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Автоматически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проставляется сумма КОО, необходимо уточнить сумму самостоятельно</a:t>
            </a:r>
          </a:p>
        </p:txBody>
      </p:sp>
      <p:cxnSp>
        <p:nvCxnSpPr>
          <p:cNvPr id="19" name="Прямая со стрелкой 18"/>
          <p:cNvCxnSpPr/>
          <p:nvPr/>
        </p:nvCxnSpPr>
        <p:spPr>
          <a:xfrm flipH="1">
            <a:off x="8791510" y="3640422"/>
            <a:ext cx="408409" cy="0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V="1">
            <a:off x="2357966" y="3640422"/>
            <a:ext cx="1" cy="186759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Соединительная линия уступом 21"/>
          <p:cNvCxnSpPr/>
          <p:nvPr/>
        </p:nvCxnSpPr>
        <p:spPr>
          <a:xfrm rot="10800000" flipV="1">
            <a:off x="868068" y="4284132"/>
            <a:ext cx="605133" cy="127001"/>
          </a:xfrm>
          <a:prstGeom prst="bentConnector3">
            <a:avLst>
              <a:gd name="adj1" fmla="val 75185"/>
            </a:avLst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flipV="1">
            <a:off x="1174868" y="4567456"/>
            <a:ext cx="0" cy="250077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/>
          <p:cNvSpPr/>
          <p:nvPr/>
        </p:nvSpPr>
        <p:spPr>
          <a:xfrm>
            <a:off x="3553763" y="5141241"/>
            <a:ext cx="4354104" cy="99384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Реквизиты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плательщика и получателя заполняются автоматически при выборе контракта (договора) </a:t>
            </a:r>
            <a:endParaRPr lang="ru-RU" sz="14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Выбрать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из справочника детализированный код направления расходования средств и источник поступления</a:t>
            </a:r>
          </a:p>
          <a:p>
            <a:pPr algn="ctr"/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28" name="Прямая со стрелкой 27"/>
          <p:cNvCxnSpPr/>
          <p:nvPr/>
        </p:nvCxnSpPr>
        <p:spPr>
          <a:xfrm>
            <a:off x="4722402" y="6053667"/>
            <a:ext cx="0" cy="254000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Соединительная линия уступом 31"/>
          <p:cNvCxnSpPr/>
          <p:nvPr/>
        </p:nvCxnSpPr>
        <p:spPr>
          <a:xfrm>
            <a:off x="7907866" y="6040968"/>
            <a:ext cx="2531533" cy="312117"/>
          </a:xfrm>
          <a:prstGeom prst="bentConnector3">
            <a:avLst>
              <a:gd name="adj1" fmla="val 40635"/>
            </a:avLst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569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422732" y="108189"/>
            <a:ext cx="46216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Отчетность</a:t>
            </a:r>
          </a:p>
        </p:txBody>
      </p:sp>
      <p:pic>
        <p:nvPicPr>
          <p:cNvPr id="3" name="Рисунок 2"/>
          <p:cNvPicPr/>
          <p:nvPr/>
        </p:nvPicPr>
        <p:blipFill rotWithShape="1">
          <a:blip r:embed="rId2"/>
          <a:srcRect l="15663" t="47122" r="44252" b="21420"/>
          <a:stretch/>
        </p:blipFill>
        <p:spPr bwMode="auto">
          <a:xfrm>
            <a:off x="127001" y="4749797"/>
            <a:ext cx="3996266" cy="204046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Рисунок 3"/>
          <p:cNvPicPr/>
          <p:nvPr/>
        </p:nvPicPr>
        <p:blipFill rotWithShape="1">
          <a:blip r:embed="rId3"/>
          <a:srcRect l="3131" t="32281" r="42683" b="27350"/>
          <a:stretch/>
        </p:blipFill>
        <p:spPr bwMode="auto">
          <a:xfrm>
            <a:off x="43179" y="2968321"/>
            <a:ext cx="4317153" cy="205740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Рисунок 5"/>
          <p:cNvPicPr/>
          <p:nvPr/>
        </p:nvPicPr>
        <p:blipFill rotWithShape="1">
          <a:blip r:embed="rId4"/>
          <a:srcRect l="1116" t="38812" r="77016" b="30220"/>
          <a:stretch/>
        </p:blipFill>
        <p:spPr bwMode="auto">
          <a:xfrm>
            <a:off x="0" y="1130643"/>
            <a:ext cx="2379217" cy="183767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278467" y="862229"/>
            <a:ext cx="33041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u="sng" dirty="0" smtClean="0">
                <a:solidFill>
                  <a:schemeClr val="tx2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Регламентированная отчетность</a:t>
            </a:r>
            <a:endParaRPr lang="ru-RU" b="1" u="sng" dirty="0">
              <a:solidFill>
                <a:schemeClr val="tx2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696611" y="922184"/>
            <a:ext cx="35349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u="sng" dirty="0" smtClean="0">
                <a:solidFill>
                  <a:schemeClr val="tx2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Нерегламентированная отчетность</a:t>
            </a:r>
            <a:endParaRPr lang="ru-RU" b="1" u="sng" dirty="0">
              <a:solidFill>
                <a:schemeClr val="tx2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6990248" y="901142"/>
            <a:ext cx="0" cy="5956858"/>
          </a:xfrm>
          <a:prstGeom prst="line">
            <a:avLst/>
          </a:prstGeom>
          <a:ln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Рисунок 9"/>
          <p:cNvPicPr/>
          <p:nvPr/>
        </p:nvPicPr>
        <p:blipFill rotWithShape="1">
          <a:blip r:embed="rId5"/>
          <a:srcRect l="754" t="38958" r="76373" b="49416"/>
          <a:stretch/>
        </p:blipFill>
        <p:spPr bwMode="auto">
          <a:xfrm>
            <a:off x="7028348" y="1363134"/>
            <a:ext cx="3313687" cy="87206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Рисунок 10"/>
          <p:cNvPicPr/>
          <p:nvPr/>
        </p:nvPicPr>
        <p:blipFill rotWithShape="1">
          <a:blip r:embed="rId6"/>
          <a:srcRect l="1798" t="12620" r="46002" b="20019"/>
          <a:stretch/>
        </p:blipFill>
        <p:spPr bwMode="auto">
          <a:xfrm>
            <a:off x="7422732" y="2580388"/>
            <a:ext cx="4621630" cy="385851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2514602" y="1346200"/>
            <a:ext cx="4199467" cy="138784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just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Выписка </a:t>
            </a:r>
            <a:r>
              <a:rPr lang="en-US" sz="1400" dirty="0">
                <a:solidFill>
                  <a:schemeClr val="tx2"/>
                </a:solidFill>
                <a:latin typeface="Arial Narrow" panose="020B0606020202030204" pitchFamily="34" charset="0"/>
              </a:rPr>
              <a:t>-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формируется за операционный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день; </a:t>
            </a:r>
            <a:endParaRPr lang="en-US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just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Отчет</a:t>
            </a:r>
            <a:r>
              <a:rPr lang="en-US" sz="1400" dirty="0">
                <a:solidFill>
                  <a:schemeClr val="tx2"/>
                </a:solidFill>
                <a:latin typeface="Arial Narrow" panose="020B0606020202030204" pitchFamily="34" charset="0"/>
              </a:rPr>
              <a:t> -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 накопительным итогом с начала года по состоянию на выбранную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дату;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just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Выписки из лицевого счета формируются только на основании запроса клиента. Отчеты о состоянии лицевого счета формируются ЦС на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1-ое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число каждого месяца. </a:t>
            </a:r>
          </a:p>
        </p:txBody>
      </p:sp>
      <p:cxnSp>
        <p:nvCxnSpPr>
          <p:cNvPr id="16" name="Соединительная линия уступом 15"/>
          <p:cNvCxnSpPr/>
          <p:nvPr/>
        </p:nvCxnSpPr>
        <p:spPr>
          <a:xfrm rot="10800000" flipV="1">
            <a:off x="2176357" y="2752725"/>
            <a:ext cx="1294977" cy="158002"/>
          </a:xfrm>
          <a:prstGeom prst="bentConnector3">
            <a:avLst>
              <a:gd name="adj1" fmla="val 311"/>
            </a:avLst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3907055" y="3185650"/>
            <a:ext cx="2807013" cy="156414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1.Выбрать лицевой счет</a:t>
            </a:r>
          </a:p>
          <a:p>
            <a:pPr algn="just"/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2.Выбрать дату </a:t>
            </a:r>
          </a:p>
          <a:p>
            <a:pPr algn="just"/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3.</a:t>
            </a:r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Выбрать тип </a:t>
            </a:r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формируемого документа</a:t>
            </a:r>
          </a:p>
          <a:p>
            <a:pPr algn="just"/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4. </a:t>
            </a:r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Автоматически </a:t>
            </a:r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заполняется </a:t>
            </a:r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чек-бокс «С акцептом ЦС</a:t>
            </a:r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», в случае отсутствия необходимости </a:t>
            </a:r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наличия в отчете электронной подписи сотрудника </a:t>
            </a:r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казначейства, нужно снять данный чек-бокс</a:t>
            </a:r>
          </a:p>
        </p:txBody>
      </p:sp>
      <p:cxnSp>
        <p:nvCxnSpPr>
          <p:cNvPr id="32" name="Соединительная линия уступом 31"/>
          <p:cNvCxnSpPr/>
          <p:nvPr/>
        </p:nvCxnSpPr>
        <p:spPr>
          <a:xfrm rot="10800000" flipV="1">
            <a:off x="1094510" y="3251199"/>
            <a:ext cx="2842495" cy="745824"/>
          </a:xfrm>
          <a:prstGeom prst="bentConnector3">
            <a:avLst>
              <a:gd name="adj1" fmla="val 100528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Соединительная линия уступом 39"/>
          <p:cNvCxnSpPr/>
          <p:nvPr/>
        </p:nvCxnSpPr>
        <p:spPr>
          <a:xfrm rot="10800000" flipV="1">
            <a:off x="1278471" y="3556000"/>
            <a:ext cx="2658534" cy="436404"/>
          </a:xfrm>
          <a:prstGeom prst="bentConnector3">
            <a:avLst>
              <a:gd name="adj1" fmla="val 99855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Соединительная линия уступом 47"/>
          <p:cNvCxnSpPr/>
          <p:nvPr/>
        </p:nvCxnSpPr>
        <p:spPr>
          <a:xfrm rot="10800000" flipV="1">
            <a:off x="2646219" y="3708400"/>
            <a:ext cx="1290787" cy="503382"/>
          </a:xfrm>
          <a:prstGeom prst="bentConnector3">
            <a:avLst>
              <a:gd name="adj1" fmla="val 99731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 стрелкой 53"/>
          <p:cNvCxnSpPr/>
          <p:nvPr/>
        </p:nvCxnSpPr>
        <p:spPr>
          <a:xfrm flipH="1">
            <a:off x="2452255" y="4211782"/>
            <a:ext cx="193963" cy="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Соединительная линия уступом 56"/>
          <p:cNvCxnSpPr/>
          <p:nvPr/>
        </p:nvCxnSpPr>
        <p:spPr>
          <a:xfrm rot="10800000" flipV="1">
            <a:off x="2823846" y="3980847"/>
            <a:ext cx="1200907" cy="503382"/>
          </a:xfrm>
          <a:prstGeom prst="bentConnector3">
            <a:avLst>
              <a:gd name="adj1" fmla="val 19235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Прямоугольник 60"/>
          <p:cNvSpPr/>
          <p:nvPr/>
        </p:nvSpPr>
        <p:spPr>
          <a:xfrm>
            <a:off x="2201755" y="4401127"/>
            <a:ext cx="622091" cy="172364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3" name="Соединительная линия уступом 62"/>
          <p:cNvCxnSpPr>
            <a:endCxn id="61" idx="3"/>
          </p:cNvCxnSpPr>
          <p:nvPr/>
        </p:nvCxnSpPr>
        <p:spPr>
          <a:xfrm rot="10800000">
            <a:off x="2823846" y="4487309"/>
            <a:ext cx="1340074" cy="1104892"/>
          </a:xfrm>
          <a:prstGeom prst="bentConnector3">
            <a:avLst>
              <a:gd name="adj1" fmla="val 5000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Прямоугольник 74"/>
          <p:cNvSpPr/>
          <p:nvPr/>
        </p:nvSpPr>
        <p:spPr>
          <a:xfrm>
            <a:off x="9990387" y="1950209"/>
            <a:ext cx="1886038" cy="58919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Состояние ЛС можно так же посмотреть в оперативном режиме ( «онлайн»)</a:t>
            </a:r>
          </a:p>
        </p:txBody>
      </p:sp>
      <p:cxnSp>
        <p:nvCxnSpPr>
          <p:cNvPr id="76" name="Соединительная линия уступом 75"/>
          <p:cNvCxnSpPr/>
          <p:nvPr/>
        </p:nvCxnSpPr>
        <p:spPr>
          <a:xfrm rot="10800000">
            <a:off x="8582026" y="2049482"/>
            <a:ext cx="1408367" cy="273752"/>
          </a:xfrm>
          <a:prstGeom prst="bentConnector3">
            <a:avLst>
              <a:gd name="adj1" fmla="val -724"/>
            </a:avLst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Прямоугольник 78"/>
          <p:cNvSpPr/>
          <p:nvPr/>
        </p:nvSpPr>
        <p:spPr>
          <a:xfrm>
            <a:off x="7611183" y="5014649"/>
            <a:ext cx="2825068" cy="167502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-Выбрать нужную дату (по умолчанию – текущая дата)</a:t>
            </a:r>
          </a:p>
          <a:p>
            <a:pPr algn="just"/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-Выбрать ЛС или раздел на ЛС (АКР)</a:t>
            </a:r>
          </a:p>
          <a:p>
            <a:pPr algn="just"/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-Выбрать необходимые показатели отчета</a:t>
            </a:r>
          </a:p>
          <a:p>
            <a:pPr algn="just"/>
            <a:endParaRPr lang="ru-RU" sz="12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just"/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Для просмотра информации по средствам в рамках казначейского обеспечения обязательств – перейти во вкладку «Аккредитив» </a:t>
            </a:r>
          </a:p>
        </p:txBody>
      </p:sp>
      <p:cxnSp>
        <p:nvCxnSpPr>
          <p:cNvPr id="82" name="Соединительная линия уступом 81"/>
          <p:cNvCxnSpPr/>
          <p:nvPr/>
        </p:nvCxnSpPr>
        <p:spPr>
          <a:xfrm rot="10800000" flipV="1">
            <a:off x="7762878" y="3879570"/>
            <a:ext cx="2950843" cy="1225830"/>
          </a:xfrm>
          <a:prstGeom prst="bentConnector3">
            <a:avLst>
              <a:gd name="adj1" fmla="val 100678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Соединительная линия уступом 84"/>
          <p:cNvCxnSpPr/>
          <p:nvPr/>
        </p:nvCxnSpPr>
        <p:spPr>
          <a:xfrm rot="10800000" flipV="1">
            <a:off x="9913621" y="4211780"/>
            <a:ext cx="1172187" cy="611679"/>
          </a:xfrm>
          <a:prstGeom prst="bentConnector3">
            <a:avLst>
              <a:gd name="adj1" fmla="val 5000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Прямая со стрелкой 87"/>
          <p:cNvCxnSpPr/>
          <p:nvPr/>
        </p:nvCxnSpPr>
        <p:spPr>
          <a:xfrm>
            <a:off x="10246189" y="5685550"/>
            <a:ext cx="342125" cy="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Левая фигурная скобка 91"/>
          <p:cNvSpPr/>
          <p:nvPr/>
        </p:nvSpPr>
        <p:spPr>
          <a:xfrm>
            <a:off x="10588314" y="5105401"/>
            <a:ext cx="132703" cy="1333499"/>
          </a:xfrm>
          <a:prstGeom prst="leftBrac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3" name="Соединительная линия уступом 92"/>
          <p:cNvCxnSpPr/>
          <p:nvPr/>
        </p:nvCxnSpPr>
        <p:spPr>
          <a:xfrm rot="5400000">
            <a:off x="6496732" y="4300476"/>
            <a:ext cx="3051154" cy="986082"/>
          </a:xfrm>
          <a:prstGeom prst="bentConnector3">
            <a:avLst>
              <a:gd name="adj1" fmla="val 2861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Прямоугольник 95"/>
          <p:cNvSpPr/>
          <p:nvPr/>
        </p:nvSpPr>
        <p:spPr>
          <a:xfrm>
            <a:off x="8047024" y="3078835"/>
            <a:ext cx="622091" cy="172364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4163920" y="5014649"/>
            <a:ext cx="2622425" cy="171415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just"/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Если проставлен чек-бокс - отчет перейдет в статус </a:t>
            </a:r>
            <a:r>
              <a:rPr lang="ru-RU" sz="12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«Ожидает </a:t>
            </a:r>
            <a:r>
              <a:rPr lang="ru-RU" sz="1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акцепта ЦС»</a:t>
            </a:r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и будет ждать подписания специалистом ЦС;</a:t>
            </a:r>
          </a:p>
          <a:p>
            <a:pPr lvl="0" algn="just"/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Если чек-бокс не </a:t>
            </a:r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заполнялся,  </a:t>
            </a:r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отчет - перейдет в статус </a:t>
            </a:r>
            <a:r>
              <a:rPr lang="ru-RU" sz="12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«Сформирован»</a:t>
            </a:r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;</a:t>
            </a:r>
          </a:p>
          <a:p>
            <a:pPr lvl="0" algn="just"/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Если отчет формировался по инициативе ЦС - перейдет в статус </a:t>
            </a:r>
            <a:r>
              <a:rPr lang="ru-RU" sz="12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«Передан клиенту»</a:t>
            </a:r>
          </a:p>
        </p:txBody>
      </p:sp>
      <p:grpSp>
        <p:nvGrpSpPr>
          <p:cNvPr id="33" name="Группа 32"/>
          <p:cNvGrpSpPr>
            <a:grpSpLocks noChangeAspect="1"/>
          </p:cNvGrpSpPr>
          <p:nvPr/>
        </p:nvGrpSpPr>
        <p:grpSpPr>
          <a:xfrm>
            <a:off x="129469" y="128383"/>
            <a:ext cx="3081335" cy="643836"/>
            <a:chOff x="66229" y="55843"/>
            <a:chExt cx="1964196" cy="389226"/>
          </a:xfrm>
        </p:grpSpPr>
        <p:pic>
          <p:nvPicPr>
            <p:cNvPr id="34" name="Рисунок 33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030"/>
            <a:stretch/>
          </p:blipFill>
          <p:spPr>
            <a:xfrm>
              <a:off x="66229" y="55843"/>
              <a:ext cx="428465" cy="389226"/>
            </a:xfrm>
            <a:prstGeom prst="rect">
              <a:avLst/>
            </a:prstGeom>
          </p:spPr>
        </p:pic>
        <p:sp>
          <p:nvSpPr>
            <p:cNvPr id="35" name="TextBox 34"/>
            <p:cNvSpPr txBox="1"/>
            <p:nvPr/>
          </p:nvSpPr>
          <p:spPr>
            <a:xfrm>
              <a:off x="513662" y="150596"/>
              <a:ext cx="1516763" cy="167274"/>
            </a:xfrm>
            <a:prstGeom prst="rect">
              <a:avLst/>
            </a:prstGeom>
            <a:noFill/>
          </p:spPr>
          <p:txBody>
            <a:bodyPr wrap="square" lIns="91144" tIns="45570" rIns="91144" bIns="45570" rtlCol="0">
              <a:spAutoFit/>
            </a:bodyPr>
            <a:lstStyle/>
            <a:p>
              <a:pPr eaLnBrk="1" hangingPunct="1"/>
              <a:r>
                <a:rPr lang="ru-RU" sz="1200" dirty="0">
                  <a:solidFill>
                    <a:srgbClr val="11437F"/>
                  </a:solidFill>
                  <a:latin typeface="Arial" pitchFamily="34" charset="0"/>
                  <a:ea typeface="Times New Roman"/>
                </a:rPr>
                <a:t>УФК по Ставропольскому краю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2347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4" t="13580" r="48004" b="38272"/>
          <a:stretch/>
        </p:blipFill>
        <p:spPr bwMode="auto">
          <a:xfrm>
            <a:off x="126590" y="819441"/>
            <a:ext cx="9562669" cy="5918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987209" y="124966"/>
            <a:ext cx="820479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Обмен произвольными  документами (информационными сообщениями)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922388" y="1741943"/>
            <a:ext cx="2900314" cy="8782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Применяется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для электронного документооборота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с Казначейством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32078" y="3808976"/>
            <a:ext cx="2160396" cy="375699"/>
          </a:xfrm>
          <a:prstGeom prst="rect">
            <a:avLst/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94" t="21312" r="39206" b="71235"/>
          <a:stretch/>
        </p:blipFill>
        <p:spPr bwMode="auto">
          <a:xfrm>
            <a:off x="126588" y="734296"/>
            <a:ext cx="9663154" cy="975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8922388" y="2729447"/>
            <a:ext cx="2900314" cy="8782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Данный формуляр отражает поступающую от ТОФК информацию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225828" y="2340323"/>
            <a:ext cx="1269057" cy="279851"/>
          </a:xfrm>
          <a:prstGeom prst="rect">
            <a:avLst/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7544284" y="2299442"/>
            <a:ext cx="1269057" cy="279851"/>
          </a:xfrm>
          <a:prstGeom prst="rect">
            <a:avLst/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14" name="Соединительная линия уступом 13"/>
          <p:cNvCxnSpPr/>
          <p:nvPr/>
        </p:nvCxnSpPr>
        <p:spPr>
          <a:xfrm rot="10800000">
            <a:off x="4494885" y="2480248"/>
            <a:ext cx="4343025" cy="590570"/>
          </a:xfrm>
          <a:prstGeom prst="bentConnector3">
            <a:avLst>
              <a:gd name="adj1" fmla="val 95348"/>
            </a:avLst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Соединительная линия уступом 15"/>
          <p:cNvCxnSpPr/>
          <p:nvPr/>
        </p:nvCxnSpPr>
        <p:spPr>
          <a:xfrm rot="16200000" flipV="1">
            <a:off x="7853988" y="2913064"/>
            <a:ext cx="1651484" cy="1001835"/>
          </a:xfrm>
          <a:prstGeom prst="bentConnector3">
            <a:avLst>
              <a:gd name="adj1" fmla="val 2357"/>
            </a:avLst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8942487" y="3720873"/>
            <a:ext cx="2900314" cy="8782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Данный формуляр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отражает исходящую от участников КС информацию</a:t>
            </a:r>
          </a:p>
        </p:txBody>
      </p:sp>
      <p:grpSp>
        <p:nvGrpSpPr>
          <p:cNvPr id="15" name="Группа 14"/>
          <p:cNvGrpSpPr>
            <a:grpSpLocks noChangeAspect="1"/>
          </p:cNvGrpSpPr>
          <p:nvPr/>
        </p:nvGrpSpPr>
        <p:grpSpPr>
          <a:xfrm>
            <a:off x="129469" y="128383"/>
            <a:ext cx="3081335" cy="643836"/>
            <a:chOff x="66229" y="55843"/>
            <a:chExt cx="1964196" cy="389226"/>
          </a:xfrm>
        </p:grpSpPr>
        <p:pic>
          <p:nvPicPr>
            <p:cNvPr id="17" name="Рисунок 16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030"/>
            <a:stretch/>
          </p:blipFill>
          <p:spPr>
            <a:xfrm>
              <a:off x="66229" y="55843"/>
              <a:ext cx="428465" cy="389226"/>
            </a:xfrm>
            <a:prstGeom prst="rect">
              <a:avLst/>
            </a:prstGeom>
          </p:spPr>
        </p:pic>
        <p:sp>
          <p:nvSpPr>
            <p:cNvPr id="18" name="TextBox 17"/>
            <p:cNvSpPr txBox="1"/>
            <p:nvPr/>
          </p:nvSpPr>
          <p:spPr>
            <a:xfrm>
              <a:off x="513662" y="150596"/>
              <a:ext cx="1516763" cy="167274"/>
            </a:xfrm>
            <a:prstGeom prst="rect">
              <a:avLst/>
            </a:prstGeom>
            <a:noFill/>
          </p:spPr>
          <p:txBody>
            <a:bodyPr wrap="square" lIns="91144" tIns="45570" rIns="91144" bIns="45570" rtlCol="0">
              <a:spAutoFit/>
            </a:bodyPr>
            <a:lstStyle/>
            <a:p>
              <a:pPr eaLnBrk="1" hangingPunct="1"/>
              <a:r>
                <a:rPr lang="ru-RU" sz="1200" dirty="0">
                  <a:solidFill>
                    <a:srgbClr val="11437F"/>
                  </a:solidFill>
                  <a:latin typeface="Arial" pitchFamily="34" charset="0"/>
                  <a:ea typeface="Times New Roman"/>
                </a:rPr>
                <a:t>УФК по Ставропольскому краю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27972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 animBg="1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/>
          <p:nvPr/>
        </p:nvPicPr>
        <p:blipFill rotWithShape="1">
          <a:blip r:embed="rId2"/>
          <a:srcRect l="1" t="12811" r="48421" b="8419"/>
          <a:stretch/>
        </p:blipFill>
        <p:spPr bwMode="auto">
          <a:xfrm>
            <a:off x="234208" y="1243047"/>
            <a:ext cx="9402161" cy="543910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381991" y="117245"/>
            <a:ext cx="9715355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100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Создание </a:t>
            </a:r>
            <a:r>
              <a:rPr lang="ru-RU" sz="21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акта приемки-передачи показателей лицевого счета в ПУР КС ГИИС ЭБ</a:t>
            </a:r>
            <a:endParaRPr lang="ru-RU" sz="2100" b="1" dirty="0">
              <a:ln w="18415" cmpd="sng">
                <a:noFill/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cxnSp>
        <p:nvCxnSpPr>
          <p:cNvPr id="33" name="Соединительная линия уступом 32"/>
          <p:cNvCxnSpPr/>
          <p:nvPr/>
        </p:nvCxnSpPr>
        <p:spPr>
          <a:xfrm rot="10800000" flipV="1">
            <a:off x="8006994" y="1964409"/>
            <a:ext cx="961565" cy="527581"/>
          </a:xfrm>
          <a:prstGeom prst="bentConnector3">
            <a:avLst>
              <a:gd name="adj1" fmla="val 50000"/>
            </a:avLst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 20"/>
          <p:cNvSpPr/>
          <p:nvPr/>
        </p:nvSpPr>
        <p:spPr>
          <a:xfrm>
            <a:off x="234208" y="685862"/>
            <a:ext cx="11863138" cy="63757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Располагается по пути:</a:t>
            </a: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Казначейское сопровождение →Управление расходами (казначейское сопровождение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) →Акт приемки-передачи показателей лицевого счета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→ Все документы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8487779" y="1864092"/>
            <a:ext cx="3331434" cy="48722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1 ШАГ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Выбрать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основание для передачи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478171" y="3070814"/>
            <a:ext cx="1757400" cy="62442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2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ШАГ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Выбрать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л/с клиента передающего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528411" y="4330840"/>
            <a:ext cx="1707160" cy="65859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3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ШАГ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Выбрать л/с клиента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принимающего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99931" y="5376569"/>
            <a:ext cx="2433703" cy="62092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4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ШАГ</a:t>
            </a: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Выбрать документы - основания передающей стороны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8487779" y="6084852"/>
            <a:ext cx="3331434" cy="62746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6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ШАГ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Выбрать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автоматическое заполнение показателей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9636369" y="3370417"/>
            <a:ext cx="2460977" cy="147500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* Акт подписывается передающей и принимающей сторонами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32" name="Прямая со стрелкой 31"/>
          <p:cNvCxnSpPr/>
          <p:nvPr/>
        </p:nvCxnSpPr>
        <p:spPr>
          <a:xfrm>
            <a:off x="1528411" y="3610635"/>
            <a:ext cx="0" cy="328214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>
            <a:off x="1661776" y="4845420"/>
            <a:ext cx="0" cy="328214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>
            <a:off x="869631" y="5997495"/>
            <a:ext cx="0" cy="328214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>
            <a:off x="6165776" y="5920745"/>
            <a:ext cx="0" cy="328214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/>
        </p:nvSpPr>
        <p:spPr>
          <a:xfrm>
            <a:off x="4500059" y="5306041"/>
            <a:ext cx="3331435" cy="67750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5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ШАГ</a:t>
            </a: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Заполнить соответствующие аналитические коды разделов принимающей стороны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41" name="Соединительная линия уступом 40"/>
          <p:cNvCxnSpPr/>
          <p:nvPr/>
        </p:nvCxnSpPr>
        <p:spPr>
          <a:xfrm rot="10800000">
            <a:off x="264353" y="1813852"/>
            <a:ext cx="8253569" cy="4829806"/>
          </a:xfrm>
          <a:prstGeom prst="bentConnector3">
            <a:avLst>
              <a:gd name="adj1" fmla="val 102229"/>
            </a:avLst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2930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621468" y="124966"/>
            <a:ext cx="557053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Техническая поддержка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47" t="17566" r="30209" b="42652"/>
          <a:stretch/>
        </p:blipFill>
        <p:spPr bwMode="auto">
          <a:xfrm>
            <a:off x="644004" y="1624416"/>
            <a:ext cx="6510329" cy="4084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59" t="56940" r="75162" b="39273"/>
          <a:stretch/>
        </p:blipFill>
        <p:spPr bwMode="auto">
          <a:xfrm>
            <a:off x="7907596" y="4471458"/>
            <a:ext cx="2998273" cy="600075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7796768" y="2206517"/>
            <a:ext cx="3379763" cy="17812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5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r>
              <a:rPr lang="ru-RU" sz="1500" dirty="0">
                <a:solidFill>
                  <a:schemeClr val="tx2"/>
                </a:solidFill>
                <a:latin typeface="Arial Narrow" panose="020B0606020202030204" pitchFamily="34" charset="0"/>
              </a:rPr>
              <a:t>При возникновении тех. ошибки в правом верхнем углу любого окна можно нажать «Сообщить о проблеме», </a:t>
            </a:r>
            <a:endParaRPr lang="ru-RU" sz="15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r>
              <a:rPr lang="ru-RU" sz="1500" dirty="0">
                <a:solidFill>
                  <a:schemeClr val="tx2"/>
                </a:solidFill>
                <a:latin typeface="Arial Narrow" panose="020B0606020202030204" pitchFamily="34" charset="0"/>
              </a:rPr>
              <a:t>з</a:t>
            </a:r>
            <a:r>
              <a:rPr lang="ru-RU" sz="15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аполнить </a:t>
            </a:r>
            <a:r>
              <a:rPr lang="ru-RU" sz="1500" dirty="0">
                <a:solidFill>
                  <a:schemeClr val="tx2"/>
                </a:solidFill>
                <a:latin typeface="Arial Narrow" panose="020B0606020202030204" pitchFamily="34" charset="0"/>
              </a:rPr>
              <a:t>форму обращения и приложить снимки экрана</a:t>
            </a:r>
          </a:p>
          <a:p>
            <a:endParaRPr lang="ru-RU" sz="15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61" t="21235" r="39236" b="71111"/>
          <a:stretch/>
        </p:blipFill>
        <p:spPr bwMode="auto">
          <a:xfrm>
            <a:off x="644004" y="829732"/>
            <a:ext cx="10815465" cy="745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Прямая со стрелкой 9"/>
          <p:cNvCxnSpPr/>
          <p:nvPr/>
        </p:nvCxnSpPr>
        <p:spPr>
          <a:xfrm flipV="1">
            <a:off x="9625523" y="1202266"/>
            <a:ext cx="0" cy="1004251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H="1" flipV="1">
            <a:off x="7001930" y="3354701"/>
            <a:ext cx="837123" cy="1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Группа 10"/>
          <p:cNvGrpSpPr>
            <a:grpSpLocks noChangeAspect="1"/>
          </p:cNvGrpSpPr>
          <p:nvPr/>
        </p:nvGrpSpPr>
        <p:grpSpPr>
          <a:xfrm>
            <a:off x="129469" y="128383"/>
            <a:ext cx="3081335" cy="643836"/>
            <a:chOff x="66229" y="55843"/>
            <a:chExt cx="1964196" cy="389226"/>
          </a:xfrm>
        </p:grpSpPr>
        <p:pic>
          <p:nvPicPr>
            <p:cNvPr id="12" name="Рисунок 11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030"/>
            <a:stretch/>
          </p:blipFill>
          <p:spPr>
            <a:xfrm>
              <a:off x="66229" y="55843"/>
              <a:ext cx="428465" cy="389226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513662" y="150596"/>
              <a:ext cx="1516763" cy="167274"/>
            </a:xfrm>
            <a:prstGeom prst="rect">
              <a:avLst/>
            </a:prstGeom>
            <a:noFill/>
          </p:spPr>
          <p:txBody>
            <a:bodyPr wrap="square" lIns="91144" tIns="45570" rIns="91144" bIns="45570" rtlCol="0">
              <a:spAutoFit/>
            </a:bodyPr>
            <a:lstStyle/>
            <a:p>
              <a:pPr eaLnBrk="1" hangingPunct="1"/>
              <a:r>
                <a:rPr lang="ru-RU" sz="1200" dirty="0">
                  <a:solidFill>
                    <a:srgbClr val="11437F"/>
                  </a:solidFill>
                  <a:latin typeface="Arial" pitchFamily="34" charset="0"/>
                  <a:ea typeface="Times New Roman"/>
                </a:rPr>
                <a:t>УФК по Ставропольскому краю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78892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71969" y="2745511"/>
            <a:ext cx="724895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СПАСИБО ЗА ВНИМАНИЕ!  </a:t>
            </a:r>
          </a:p>
        </p:txBody>
      </p:sp>
      <p:sp>
        <p:nvSpPr>
          <p:cNvPr id="6" name="object 9"/>
          <p:cNvSpPr/>
          <p:nvPr/>
        </p:nvSpPr>
        <p:spPr>
          <a:xfrm>
            <a:off x="9291938" y="1143000"/>
            <a:ext cx="2900062" cy="4800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solidFill>
                <a:prstClr val="black"/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44619" y="4599115"/>
            <a:ext cx="4194048" cy="0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1197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34514</TotalTime>
  <Words>2028</Words>
  <Application>Microsoft Office PowerPoint</Application>
  <PresentationFormat>Произвольный</PresentationFormat>
  <Paragraphs>248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19</vt:i4>
      </vt:variant>
    </vt:vector>
  </HeadingPairs>
  <TitlesOfParts>
    <vt:vector size="21" baseType="lpstr">
      <vt:lpstr>2_Тема Office</vt:lpstr>
      <vt:lpstr>White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Создание записи справочника «Шаблон листа согласования»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PetrichenkoSM@fsfk.local</dc:creator>
  <cp:lastModifiedBy>Амбурцев</cp:lastModifiedBy>
  <cp:revision>1784</cp:revision>
  <cp:lastPrinted>2021-12-06T11:46:54Z</cp:lastPrinted>
  <dcterms:created xsi:type="dcterms:W3CDTF">2015-03-03T16:27:21Z</dcterms:created>
  <dcterms:modified xsi:type="dcterms:W3CDTF">2023-05-05T09:08:25Z</dcterms:modified>
</cp:coreProperties>
</file>