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charts/chart1.xml" ContentType="application/vnd.openxmlformats-officedocument.drawingml.chart+xml"/>
  <Override PartName="/ppt/theme/themeOverride1.xml" ContentType="application/vnd.openxmlformats-officedocument.themeOverr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>
  <p:sldMasterIdLst>
    <p:sldMasterId id="2147483648" r:id="rId1"/>
    <p:sldMasterId id="2147483774" r:id="rId2"/>
  </p:sldMasterIdLst>
  <p:notesMasterIdLst>
    <p:notesMasterId r:id="rId19"/>
  </p:notesMasterIdLst>
  <p:sldIdLst>
    <p:sldId id="933" r:id="rId3"/>
    <p:sldId id="1222" r:id="rId4"/>
    <p:sldId id="1239" r:id="rId5"/>
    <p:sldId id="1241" r:id="rId6"/>
    <p:sldId id="1242" r:id="rId7"/>
    <p:sldId id="1243" r:id="rId8"/>
    <p:sldId id="1276" r:id="rId9"/>
    <p:sldId id="1275" r:id="rId10"/>
    <p:sldId id="1277" r:id="rId11"/>
    <p:sldId id="1255" r:id="rId12"/>
    <p:sldId id="1257" r:id="rId13"/>
    <p:sldId id="1258" r:id="rId14"/>
    <p:sldId id="1259" r:id="rId15"/>
    <p:sldId id="1261" r:id="rId16"/>
    <p:sldId id="1260" r:id="rId17"/>
    <p:sldId id="1237" r:id="rId18"/>
  </p:sldIdLst>
  <p:sldSz cx="24384000" cy="13716000"/>
  <p:notesSz cx="6819900" cy="9918700"/>
  <p:defaultTextStyle>
    <a:defPPr marL="0" marR="0" indent="0" algn="l" defTabSz="914400" rtl="0" fontAlgn="auto" latinLnBrk="1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</a:defRPr>
    </a:defPPr>
    <a:lvl1pPr marL="0" marR="0" indent="0" algn="ctr" defTabSz="8255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3000" b="1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Helvetica Neue"/>
        <a:ea typeface="Helvetica Neue"/>
        <a:cs typeface="Helvetica Neue"/>
        <a:sym typeface="Helvetica Neue"/>
      </a:defRPr>
    </a:lvl1pPr>
    <a:lvl2pPr marL="0" marR="0" indent="228600" algn="ctr" defTabSz="8255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3000" b="1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Helvetica Neue"/>
        <a:ea typeface="Helvetica Neue"/>
        <a:cs typeface="Helvetica Neue"/>
        <a:sym typeface="Helvetica Neue"/>
      </a:defRPr>
    </a:lvl2pPr>
    <a:lvl3pPr marL="0" marR="0" indent="457200" algn="ctr" defTabSz="8255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3000" b="1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Helvetica Neue"/>
        <a:ea typeface="Helvetica Neue"/>
        <a:cs typeface="Helvetica Neue"/>
        <a:sym typeface="Helvetica Neue"/>
      </a:defRPr>
    </a:lvl3pPr>
    <a:lvl4pPr marL="0" marR="0" indent="685800" algn="ctr" defTabSz="8255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3000" b="1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Helvetica Neue"/>
        <a:ea typeface="Helvetica Neue"/>
        <a:cs typeface="Helvetica Neue"/>
        <a:sym typeface="Helvetica Neue"/>
      </a:defRPr>
    </a:lvl4pPr>
    <a:lvl5pPr marL="0" marR="0" indent="914400" algn="ctr" defTabSz="8255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3000" b="1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Helvetica Neue"/>
        <a:ea typeface="Helvetica Neue"/>
        <a:cs typeface="Helvetica Neue"/>
        <a:sym typeface="Helvetica Neue"/>
      </a:defRPr>
    </a:lvl5pPr>
    <a:lvl6pPr marL="0" marR="0" indent="1143000" algn="ctr" defTabSz="8255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3000" b="1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Helvetica Neue"/>
        <a:ea typeface="Helvetica Neue"/>
        <a:cs typeface="Helvetica Neue"/>
        <a:sym typeface="Helvetica Neue"/>
      </a:defRPr>
    </a:lvl6pPr>
    <a:lvl7pPr marL="0" marR="0" indent="1371600" algn="ctr" defTabSz="8255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3000" b="1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Helvetica Neue"/>
        <a:ea typeface="Helvetica Neue"/>
        <a:cs typeface="Helvetica Neue"/>
        <a:sym typeface="Helvetica Neue"/>
      </a:defRPr>
    </a:lvl7pPr>
    <a:lvl8pPr marL="0" marR="0" indent="1600200" algn="ctr" defTabSz="8255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3000" b="1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Helvetica Neue"/>
        <a:ea typeface="Helvetica Neue"/>
        <a:cs typeface="Helvetica Neue"/>
        <a:sym typeface="Helvetica Neue"/>
      </a:defRPr>
    </a:lvl8pPr>
    <a:lvl9pPr marL="0" marR="0" indent="1828800" algn="ctr" defTabSz="8255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3000" b="1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Helvetica Neue"/>
        <a:ea typeface="Helvetica Neue"/>
        <a:cs typeface="Helvetica Neue"/>
        <a:sym typeface="Helvetica Neue"/>
      </a:defRPr>
    </a:lvl9pPr>
  </p:defaultTextStyle>
  <p:extLst>
    <p:ext uri="{521415D9-36F7-43E2-AB2F-B90AF26B5E84}">
      <p14:sectionLst xmlns:p14="http://schemas.microsoft.com/office/powerpoint/2010/main">
        <p14:section name="Раздел по умолчанию" id="{E50AC14F-8934-4EA2-B05E-28D7EE262D73}">
          <p14:sldIdLst>
            <p14:sldId id="933"/>
            <p14:sldId id="1222"/>
            <p14:sldId id="1239"/>
            <p14:sldId id="1241"/>
            <p14:sldId id="1242"/>
            <p14:sldId id="1243"/>
            <p14:sldId id="1276"/>
            <p14:sldId id="1275"/>
            <p14:sldId id="1277"/>
            <p14:sldId id="1255"/>
            <p14:sldId id="1257"/>
            <p14:sldId id="1258"/>
            <p14:sldId id="1259"/>
            <p14:sldId id="1261"/>
            <p14:sldId id="1260"/>
            <p14:sldId id="1237"/>
          </p14:sldIdLst>
        </p14:section>
        <p14:section name="Заключение" id="{E2014C89-73CD-4995-BED8-E17B79378571}">
          <p14:sldIdLst/>
        </p14:section>
      </p14:sectionLst>
    </p:ext>
    <p:ext uri="{EFAFB233-063F-42B5-8137-9DF3F51BA10A}">
      <p15:sldGuideLst xmlns="" xmlns:p15="http://schemas.microsoft.com/office/powerpoint/2012/main">
        <p15:guide id="1" orient="horz" pos="4411" userDrawn="1">
          <p15:clr>
            <a:srgbClr val="A4A3A4"/>
          </p15:clr>
        </p15:guide>
        <p15:guide id="2" pos="7680" userDrawn="1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Соколова Анастасия Владимировна" initials="САВ" lastIdx="1" clrIdx="0">
    <p:extLst/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125194"/>
    <a:srgbClr val="64BB48"/>
    <a:srgbClr val="17517F"/>
    <a:srgbClr val="6A6A6A"/>
    <a:srgbClr val="50B152"/>
    <a:srgbClr val="8EBE8C"/>
    <a:srgbClr val="7FA57B"/>
    <a:srgbClr val="00517F"/>
    <a:srgbClr val="A6D8A1"/>
    <a:srgbClr val="A1CD97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=""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940675A-B579-460E-94D1-54222C63F5DA}">
  <a:tblStyle styleId="{4C3C2611-4C71-4FC5-86AE-919BDF0F9419}" styleName="">
    <a:tblBg/>
    <a:wholeTbl>
      <a:tcTxStyle b="off" i="off">
        <a:font>
          <a:latin typeface="Helvetica Neue"/>
          <a:ea typeface="Helvetica Neue"/>
          <a:cs typeface="Helvetica Neue"/>
        </a:font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FFFFFF"/>
          </a:solidFill>
        </a:fill>
      </a:tcStyle>
    </a:wholeTbl>
    <a:band2H>
      <a:tcTxStyle/>
      <a:tcStyle>
        <a:tcBdr/>
        <a:fill>
          <a:solidFill>
            <a:srgbClr val="E3E5E8"/>
          </a:solidFill>
        </a:fill>
      </a:tcStyle>
    </a:band2H>
    <a:firstCol>
      <a:tcTxStyle b="on" i="off">
        <a:font>
          <a:latin typeface="Helvetica Neue"/>
          <a:ea typeface="Helvetica Neue"/>
          <a:cs typeface="Helvetica Neue"/>
        </a:font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chemeClr val="accent1">
              <a:lumOff val="-13575"/>
            </a:schemeClr>
          </a:solidFill>
        </a:fill>
      </a:tcStyle>
    </a:firstCol>
    <a:lastRow>
      <a:tcTxStyle b="off" i="off">
        <a:font>
          <a:latin typeface="Helvetica Neue"/>
          <a:ea typeface="Helvetica Neue"/>
          <a:cs typeface="Helvetica Neue"/>
        </a:font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solidFill>
                <a:srgbClr val="3797C6"/>
              </a:solidFill>
              <a:prstDash val="solid"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FFFFFF"/>
          </a:solidFill>
        </a:fill>
      </a:tcStyle>
    </a:lastRow>
    <a:firstRow>
      <a:tcTxStyle b="on" i="off">
        <a:font>
          <a:latin typeface="Helvetica Neue"/>
          <a:ea typeface="Helvetica Neue"/>
          <a:cs typeface="Helvetica Neue"/>
        </a:font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chemeClr val="accent1">
              <a:hueOff val="114395"/>
              <a:lumOff val="-24975"/>
            </a:schemeClr>
          </a:solidFill>
        </a:fill>
      </a:tcStyle>
    </a:firstRow>
  </a:tblStyle>
  <a:tblStyle styleId="{C7B018BB-80A7-4F77-B60F-C8B233D01FF8}" styleName="">
    <a:tblBg/>
    <a:wholeTbl>
      <a:tcTxStyle b="off" i="off">
        <a:font>
          <a:latin typeface="Helvetica Neue"/>
          <a:ea typeface="Helvetica Neue"/>
          <a:cs typeface="Helvetica Neue"/>
        </a:font>
        <a:srgbClr val="000000"/>
      </a:tcTxStyle>
      <a:tcStyle>
        <a:tcBdr>
          <a:left>
            <a:ln w="12700" cap="flat">
              <a:solidFill>
                <a:srgbClr val="B8B8B8"/>
              </a:solidFill>
              <a:prstDash val="solid"/>
              <a:miter lim="400000"/>
            </a:ln>
          </a:left>
          <a:right>
            <a:ln w="12700" cap="flat">
              <a:solidFill>
                <a:srgbClr val="B8B8B8"/>
              </a:solidFill>
              <a:prstDash val="solid"/>
              <a:miter lim="400000"/>
            </a:ln>
          </a:right>
          <a:top>
            <a:ln w="12700" cap="flat">
              <a:solidFill>
                <a:srgbClr val="B8B8B8"/>
              </a:solidFill>
              <a:prstDash val="solid"/>
              <a:miter lim="400000"/>
            </a:ln>
          </a:top>
          <a:bottom>
            <a:ln w="12700" cap="flat">
              <a:solidFill>
                <a:srgbClr val="B8B8B8"/>
              </a:solidFill>
              <a:prstDash val="solid"/>
              <a:miter lim="400000"/>
            </a:ln>
          </a:bottom>
          <a:insideH>
            <a:ln w="12700" cap="flat">
              <a:solidFill>
                <a:srgbClr val="B8B8B8"/>
              </a:solidFill>
              <a:prstDash val="solid"/>
              <a:miter lim="400000"/>
            </a:ln>
          </a:insideH>
          <a:insideV>
            <a:ln w="12700" cap="flat">
              <a:solidFill>
                <a:srgbClr val="B8B8B8"/>
              </a:solidFill>
              <a:prstDash val="solid"/>
              <a:miter lim="400000"/>
            </a:ln>
          </a:insideV>
        </a:tcBdr>
        <a:fill>
          <a:solidFill>
            <a:srgbClr val="EBEBEB"/>
          </a:solidFill>
        </a:fill>
      </a:tcStyle>
    </a:wholeTbl>
    <a:band2H>
      <a:tcTxStyle/>
      <a:tcStyle>
        <a:tcBdr/>
        <a:fill>
          <a:solidFill>
            <a:srgbClr val="E1E0DA"/>
          </a:solidFill>
        </a:fill>
      </a:tcStyle>
    </a:band2H>
    <a:firstCol>
      <a:tcTxStyle b="off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606060"/>
              </a:solidFill>
              <a:prstDash val="solid"/>
              <a:miter lim="400000"/>
            </a:ln>
          </a:left>
          <a:right>
            <a:ln w="12700" cap="flat">
              <a:solidFill>
                <a:srgbClr val="606060"/>
              </a:solidFill>
              <a:prstDash val="solid"/>
              <a:miter lim="400000"/>
            </a:ln>
          </a:right>
          <a:top>
            <a:ln w="12700" cap="flat">
              <a:solidFill>
                <a:srgbClr val="606060"/>
              </a:solidFill>
              <a:prstDash val="solid"/>
              <a:miter lim="400000"/>
            </a:ln>
          </a:top>
          <a:bottom>
            <a:ln w="12700" cap="flat">
              <a:solidFill>
                <a:srgbClr val="606060"/>
              </a:solidFill>
              <a:prstDash val="solid"/>
              <a:miter lim="400000"/>
            </a:ln>
          </a:bottom>
          <a:insideH>
            <a:ln w="12700" cap="flat">
              <a:solidFill>
                <a:srgbClr val="606060"/>
              </a:solidFill>
              <a:prstDash val="solid"/>
              <a:miter lim="400000"/>
            </a:ln>
          </a:insideH>
          <a:insideV>
            <a:ln w="12700" cap="flat">
              <a:solidFill>
                <a:srgbClr val="606060"/>
              </a:solidFill>
              <a:prstDash val="solid"/>
              <a:miter lim="400000"/>
            </a:ln>
          </a:insideV>
        </a:tcBdr>
        <a:fill>
          <a:solidFill>
            <a:schemeClr val="accent3">
              <a:hueOff val="362282"/>
              <a:satOff val="31803"/>
              <a:lumOff val="-18242"/>
            </a:schemeClr>
          </a:solidFill>
        </a:fill>
      </a:tcStyle>
    </a:firstCol>
    <a:lastRow>
      <a:tcTxStyle b="off" i="off">
        <a:font>
          <a:latin typeface="Helvetica Neue"/>
          <a:ea typeface="Helvetica Neue"/>
          <a:cs typeface="Helvetica Neue"/>
        </a:font>
        <a:srgbClr val="000000"/>
      </a:tcTxStyle>
      <a:tcStyle>
        <a:tcBdr>
          <a:left>
            <a:ln w="12700" cap="flat">
              <a:solidFill>
                <a:srgbClr val="606060"/>
              </a:solidFill>
              <a:prstDash val="solid"/>
              <a:miter lim="400000"/>
            </a:ln>
          </a:left>
          <a:right>
            <a:ln w="12700" cap="flat">
              <a:solidFill>
                <a:srgbClr val="606060"/>
              </a:solidFill>
              <a:prstDash val="solid"/>
              <a:miter lim="400000"/>
            </a:ln>
          </a:right>
          <a:top>
            <a:ln w="25400" cap="flat">
              <a:solidFill>
                <a:srgbClr val="606060"/>
              </a:solidFill>
              <a:prstDash val="solid"/>
              <a:miter lim="400000"/>
            </a:ln>
          </a:top>
          <a:bottom>
            <a:ln w="12700" cap="flat">
              <a:solidFill>
                <a:srgbClr val="606060"/>
              </a:solidFill>
              <a:prstDash val="solid"/>
              <a:miter lim="400000"/>
            </a:ln>
          </a:bottom>
          <a:insideH>
            <a:ln w="12700" cap="flat">
              <a:solidFill>
                <a:srgbClr val="606060"/>
              </a:solidFill>
              <a:prstDash val="solid"/>
              <a:miter lim="400000"/>
            </a:ln>
          </a:insideH>
          <a:insideV>
            <a:ln w="12700" cap="flat">
              <a:solidFill>
                <a:srgbClr val="606060"/>
              </a:solidFill>
              <a:prstDash val="solid"/>
              <a:miter lim="400000"/>
            </a:ln>
          </a:insideV>
        </a:tcBdr>
        <a:fill>
          <a:solidFill>
            <a:srgbClr val="EBEBEB"/>
          </a:solidFill>
        </a:fill>
      </a:tcStyle>
    </a:lastRow>
    <a:firstRow>
      <a:tcTxStyle b="off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929292"/>
              </a:solidFill>
              <a:prstDash val="solid"/>
              <a:miter lim="400000"/>
            </a:ln>
          </a:left>
          <a:right>
            <a:ln w="12700" cap="flat">
              <a:solidFill>
                <a:srgbClr val="929292"/>
              </a:solidFill>
              <a:prstDash val="solid"/>
              <a:miter lim="400000"/>
            </a:ln>
          </a:right>
          <a:top>
            <a:ln w="12700" cap="flat">
              <a:solidFill>
                <a:srgbClr val="606060"/>
              </a:solidFill>
              <a:prstDash val="solid"/>
              <a:miter lim="400000"/>
            </a:ln>
          </a:top>
          <a:bottom>
            <a:ln w="12700" cap="flat">
              <a:solidFill>
                <a:srgbClr val="606060"/>
              </a:solidFill>
              <a:prstDash val="solid"/>
              <a:miter lim="400000"/>
            </a:ln>
          </a:bottom>
          <a:insideH>
            <a:ln w="12700" cap="flat">
              <a:solidFill>
                <a:srgbClr val="929292"/>
              </a:solidFill>
              <a:prstDash val="solid"/>
              <a:miter lim="400000"/>
            </a:ln>
          </a:insideH>
          <a:insideV>
            <a:ln w="12700" cap="flat">
              <a:solidFill>
                <a:srgbClr val="929292"/>
              </a:solidFill>
              <a:prstDash val="solid"/>
              <a:miter lim="400000"/>
            </a:ln>
          </a:insideV>
        </a:tcBdr>
        <a:fill>
          <a:solidFill>
            <a:srgbClr val="017101"/>
          </a:solidFill>
        </a:fill>
      </a:tcStyle>
    </a:firstRow>
  </a:tblStyle>
  <a:tblStyle styleId="{EEE7283C-3CF3-47DC-8721-378D4A62B228}" styleName="">
    <a:tblBg/>
    <a:wholeTbl>
      <a:tcTxStyle b="off" i="off">
        <a:font>
          <a:latin typeface="Helvetica Neue Light"/>
          <a:ea typeface="Helvetica Neue Light"/>
          <a:cs typeface="Helvetica Neue Light"/>
        </a:font>
        <a:srgbClr val="000000"/>
      </a:tcTxStyle>
      <a:tcStyle>
        <a:tcBdr>
          <a:left>
            <a:ln w="12700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left>
          <a:right>
            <a:ln w="12700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right>
          <a:top>
            <a:ln w="12700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top>
          <a:bottom>
            <a:ln w="12700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bottom>
          <a:insideH>
            <a:ln w="12700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insideV>
        </a:tcBdr>
        <a:fill>
          <a:solidFill>
            <a:srgbClr val="FAF7E9"/>
          </a:solidFill>
        </a:fill>
      </a:tcStyle>
    </a:wholeTbl>
    <a:band2H>
      <a:tcTxStyle/>
      <a:tcStyle>
        <a:tcBdr/>
        <a:fill>
          <a:solidFill>
            <a:srgbClr val="EDEADD"/>
          </a:solidFill>
        </a:fill>
      </a:tcStyle>
    </a:band2H>
    <a:firstCol>
      <a:tcTxStyle b="off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5D5D5D"/>
              </a:solidFill>
              <a:prstDash val="solid"/>
              <a:miter lim="400000"/>
            </a:ln>
          </a:left>
          <a:right>
            <a:ln w="12700" cap="flat">
              <a:solidFill>
                <a:srgbClr val="5D5D5D"/>
              </a:solidFill>
              <a:prstDash val="solid"/>
              <a:miter lim="400000"/>
            </a:ln>
          </a:right>
          <a:top>
            <a:ln w="12700" cap="flat">
              <a:solidFill>
                <a:srgbClr val="5D5D5D"/>
              </a:solidFill>
              <a:prstDash val="solid"/>
              <a:miter lim="400000"/>
            </a:ln>
          </a:top>
          <a:bottom>
            <a:ln w="12700" cap="flat">
              <a:solidFill>
                <a:srgbClr val="5D5D5D"/>
              </a:solidFill>
              <a:prstDash val="solid"/>
              <a:miter lim="400000"/>
            </a:ln>
          </a:bottom>
          <a:insideH>
            <a:ln w="12700" cap="flat">
              <a:solidFill>
                <a:srgbClr val="5D5D5D"/>
              </a:solidFill>
              <a:prstDash val="solid"/>
              <a:miter lim="400000"/>
            </a:ln>
          </a:insideH>
          <a:insideV>
            <a:ln w="12700" cap="flat">
              <a:solidFill>
                <a:srgbClr val="5D5D5D"/>
              </a:solidFill>
              <a:prstDash val="solid"/>
              <a:miter lim="400000"/>
            </a:ln>
          </a:insideV>
        </a:tcBdr>
        <a:fill>
          <a:solidFill>
            <a:srgbClr val="F9BA00"/>
          </a:solidFill>
        </a:fill>
      </a:tcStyle>
    </a:firstCol>
    <a:lastRow>
      <a:tcTxStyle b="off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5D5D5D"/>
              </a:solidFill>
              <a:prstDash val="solid"/>
              <a:miter lim="400000"/>
            </a:ln>
          </a:left>
          <a:right>
            <a:ln w="12700" cap="flat">
              <a:solidFill>
                <a:srgbClr val="5D5D5D"/>
              </a:solidFill>
              <a:prstDash val="solid"/>
              <a:miter lim="400000"/>
            </a:ln>
          </a:right>
          <a:top>
            <a:ln w="12700" cap="flat">
              <a:solidFill>
                <a:srgbClr val="5D5D5D"/>
              </a:solidFill>
              <a:prstDash val="solid"/>
              <a:miter lim="400000"/>
            </a:ln>
          </a:top>
          <a:bottom>
            <a:ln w="12700" cap="flat">
              <a:solidFill>
                <a:srgbClr val="5D5D5D"/>
              </a:solidFill>
              <a:prstDash val="solid"/>
              <a:miter lim="400000"/>
            </a:ln>
          </a:bottom>
          <a:insideH>
            <a:ln w="12700" cap="flat">
              <a:solidFill>
                <a:srgbClr val="5D5D5D"/>
              </a:solidFill>
              <a:prstDash val="solid"/>
              <a:miter lim="400000"/>
            </a:ln>
          </a:insideH>
          <a:insideV>
            <a:ln w="12700" cap="flat">
              <a:solidFill>
                <a:srgbClr val="5D5D5D"/>
              </a:solidFill>
              <a:prstDash val="solid"/>
              <a:miter lim="400000"/>
            </a:ln>
          </a:insideV>
        </a:tcBdr>
        <a:fill>
          <a:solidFill>
            <a:srgbClr val="FF9400"/>
          </a:solidFill>
        </a:fill>
      </a:tcStyle>
    </a:lastRow>
    <a:firstRow>
      <a:tcTxStyle b="off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5D5D5D"/>
              </a:solidFill>
              <a:prstDash val="solid"/>
              <a:miter lim="400000"/>
            </a:ln>
          </a:left>
          <a:right>
            <a:ln w="12700" cap="flat">
              <a:solidFill>
                <a:srgbClr val="5D5D5D"/>
              </a:solidFill>
              <a:prstDash val="solid"/>
              <a:miter lim="400000"/>
            </a:ln>
          </a:right>
          <a:top>
            <a:ln w="12700" cap="flat">
              <a:solidFill>
                <a:srgbClr val="5D5D5D"/>
              </a:solidFill>
              <a:prstDash val="solid"/>
              <a:miter lim="400000"/>
            </a:ln>
          </a:top>
          <a:bottom>
            <a:ln w="12700" cap="flat">
              <a:solidFill>
                <a:srgbClr val="5D5D5D"/>
              </a:solidFill>
              <a:prstDash val="solid"/>
              <a:miter lim="400000"/>
            </a:ln>
          </a:bottom>
          <a:insideH>
            <a:ln w="12700" cap="flat">
              <a:solidFill>
                <a:srgbClr val="5D5D5D"/>
              </a:solidFill>
              <a:prstDash val="solid"/>
              <a:miter lim="400000"/>
            </a:ln>
          </a:insideH>
          <a:insideV>
            <a:ln w="12700" cap="flat">
              <a:solidFill>
                <a:srgbClr val="5D5D5D"/>
              </a:solidFill>
              <a:prstDash val="solid"/>
              <a:miter lim="400000"/>
            </a:ln>
          </a:insideV>
        </a:tcBdr>
        <a:fill>
          <a:solidFill>
            <a:srgbClr val="FF9400"/>
          </a:solidFill>
        </a:fill>
      </a:tcStyle>
    </a:firstRow>
  </a:tblStyle>
  <a:tblStyle styleId="{CF821DB8-F4EB-4A41-A1BA-3FCAFE7338EE}" styleName="">
    <a:tblBg/>
    <a:wholeTbl>
      <a:tcTxStyle b="off" i="off">
        <a:font>
          <a:latin typeface="Helvetica Neue"/>
          <a:ea typeface="Helvetica Neue"/>
          <a:cs typeface="Helvetica Neue"/>
        </a:font>
        <a:srgbClr val="000000"/>
      </a:tcTxStyle>
      <a:tcStyle>
        <a:tcBdr>
          <a:left>
            <a:ln w="12700" cap="flat">
              <a:solidFill>
                <a:srgbClr val="A6AAA9"/>
              </a:solidFill>
              <a:prstDash val="solid"/>
              <a:miter lim="400000"/>
            </a:ln>
          </a:left>
          <a:right>
            <a:ln w="12700" cap="flat">
              <a:solidFill>
                <a:srgbClr val="A6AAA9"/>
              </a:solidFill>
              <a:prstDash val="solid"/>
              <a:miter lim="400000"/>
            </a:ln>
          </a:right>
          <a:top>
            <a:ln w="12700" cap="flat">
              <a:solidFill>
                <a:srgbClr val="A6AAA9"/>
              </a:solidFill>
              <a:prstDash val="solid"/>
              <a:miter lim="400000"/>
            </a:ln>
          </a:top>
          <a:bottom>
            <a:ln w="12700" cap="flat">
              <a:solidFill>
                <a:srgbClr val="A6AAA9"/>
              </a:solidFill>
              <a:prstDash val="solid"/>
              <a:miter lim="400000"/>
            </a:ln>
          </a:bottom>
          <a:insideH>
            <a:ln w="12700" cap="flat">
              <a:solidFill>
                <a:srgbClr val="A6AAA9"/>
              </a:solidFill>
              <a:prstDash val="solid"/>
              <a:miter lim="400000"/>
            </a:ln>
          </a:insideH>
          <a:insideV>
            <a:ln w="12700" cap="flat">
              <a:solidFill>
                <a:srgbClr val="A6AAA9"/>
              </a:solidFill>
              <a:prstDash val="solid"/>
              <a:miter lim="400000"/>
            </a:ln>
          </a:insideV>
        </a:tcBdr>
        <a:fill>
          <a:solidFill>
            <a:srgbClr val="EBEBEB"/>
          </a:solidFill>
        </a:fill>
      </a:tcStyle>
    </a:wholeTbl>
    <a:band2H>
      <a:tcTxStyle/>
      <a:tcStyle>
        <a:tcBdr/>
        <a:fill>
          <a:solidFill>
            <a:srgbClr val="DADBDA"/>
          </a:solidFill>
        </a:fill>
      </a:tcStyle>
    </a:band2H>
    <a:firstCol>
      <a:tcTxStyle b="on" i="off">
        <a:font>
          <a:latin typeface="Helvetica Neue"/>
          <a:ea typeface="Helvetica Neue"/>
          <a:cs typeface="Helvetica Neue"/>
        </a:font>
        <a:srgbClr val="FFFFFF"/>
      </a:tcTxStyle>
      <a:tcStyle>
        <a:tcBdr>
          <a:left>
            <a:ln w="12700" cap="flat">
              <a:solidFill>
                <a:srgbClr val="A6AAA9"/>
              </a:solidFill>
              <a:prstDash val="solid"/>
              <a:miter lim="400000"/>
            </a:ln>
          </a:left>
          <a:right>
            <a:ln w="12700" cap="flat">
              <a:solidFill>
                <a:srgbClr val="A6AAA9"/>
              </a:solidFill>
              <a:prstDash val="solid"/>
              <a:miter lim="400000"/>
            </a:ln>
          </a:right>
          <a:top>
            <a:ln w="12700" cap="flat">
              <a:solidFill>
                <a:srgbClr val="A6AAA9"/>
              </a:solidFill>
              <a:prstDash val="solid"/>
              <a:miter lim="400000"/>
            </a:ln>
          </a:top>
          <a:bottom>
            <a:ln w="12700" cap="flat">
              <a:solidFill>
                <a:srgbClr val="A6AAA9"/>
              </a:solidFill>
              <a:prstDash val="solid"/>
              <a:miter lim="400000"/>
            </a:ln>
          </a:bottom>
          <a:insideH>
            <a:ln w="12700" cap="flat">
              <a:solidFill>
                <a:srgbClr val="A6AAA9"/>
              </a:solidFill>
              <a:prstDash val="solid"/>
              <a:miter lim="400000"/>
            </a:ln>
          </a:insideH>
          <a:insideV>
            <a:ln w="12700" cap="flat">
              <a:solidFill>
                <a:srgbClr val="A6AAA9"/>
              </a:solidFill>
              <a:prstDash val="solid"/>
              <a:miter lim="400000"/>
            </a:ln>
          </a:insideV>
        </a:tcBdr>
        <a:fill>
          <a:solidFill>
            <a:schemeClr val="accent6">
              <a:hueOff val="-146070"/>
              <a:satOff val="-10048"/>
              <a:lumOff val="-30626"/>
            </a:schemeClr>
          </a:solidFill>
        </a:fill>
      </a:tcStyle>
    </a:firstCol>
    <a:lastRow>
      <a:tcTxStyle b="on" i="off">
        <a:font>
          <a:latin typeface="Helvetica Neue"/>
          <a:ea typeface="Helvetica Neue"/>
          <a:cs typeface="Helvetica Neue"/>
        </a:font>
        <a:srgbClr val="FFFFFF"/>
      </a:tcTxStyle>
      <a:tcStyle>
        <a:tcBdr>
          <a:left>
            <a:ln w="12700" cap="flat">
              <a:solidFill>
                <a:srgbClr val="A6AAA9"/>
              </a:solidFill>
              <a:prstDash val="solid"/>
              <a:miter lim="400000"/>
            </a:ln>
          </a:left>
          <a:right>
            <a:ln w="12700" cap="flat">
              <a:solidFill>
                <a:srgbClr val="A6AAA9"/>
              </a:solidFill>
              <a:prstDash val="solid"/>
              <a:miter lim="400000"/>
            </a:ln>
          </a:right>
          <a:top>
            <a:ln w="12700" cap="flat">
              <a:solidFill>
                <a:srgbClr val="A6AAA9"/>
              </a:solidFill>
              <a:prstDash val="solid"/>
              <a:miter lim="400000"/>
            </a:ln>
          </a:top>
          <a:bottom>
            <a:ln w="12700" cap="flat">
              <a:solidFill>
                <a:srgbClr val="A6AAA9"/>
              </a:solidFill>
              <a:prstDash val="solid"/>
              <a:miter lim="400000"/>
            </a:ln>
          </a:bottom>
          <a:insideH>
            <a:ln w="12700" cap="flat">
              <a:solidFill>
                <a:srgbClr val="A6AAA9"/>
              </a:solidFill>
              <a:prstDash val="solid"/>
              <a:miter lim="400000"/>
            </a:ln>
          </a:insideH>
          <a:insideV>
            <a:ln w="12700" cap="flat">
              <a:solidFill>
                <a:srgbClr val="A6AAA9"/>
              </a:solidFill>
              <a:prstDash val="solid"/>
              <a:miter lim="400000"/>
            </a:ln>
          </a:insideV>
        </a:tcBdr>
        <a:fill>
          <a:solidFill>
            <a:srgbClr val="C24785"/>
          </a:solidFill>
        </a:fill>
      </a:tcStyle>
    </a:lastRow>
    <a:firstRow>
      <a:tcTxStyle b="on" i="off">
        <a:font>
          <a:latin typeface="Helvetica Neue"/>
          <a:ea typeface="Helvetica Neue"/>
          <a:cs typeface="Helvetica Neue"/>
        </a:font>
        <a:srgbClr val="FFFFFF"/>
      </a:tcTxStyle>
      <a:tcStyle>
        <a:tcBdr>
          <a:left>
            <a:ln w="12700" cap="flat">
              <a:solidFill>
                <a:srgbClr val="A6AAA9"/>
              </a:solidFill>
              <a:prstDash val="solid"/>
              <a:miter lim="400000"/>
            </a:ln>
          </a:left>
          <a:right>
            <a:ln w="12700" cap="flat">
              <a:solidFill>
                <a:srgbClr val="A6AAA9"/>
              </a:solidFill>
              <a:prstDash val="solid"/>
              <a:miter lim="400000"/>
            </a:ln>
          </a:right>
          <a:top>
            <a:ln w="12700" cap="flat">
              <a:solidFill>
                <a:srgbClr val="A6AAA9"/>
              </a:solidFill>
              <a:prstDash val="solid"/>
              <a:miter lim="400000"/>
            </a:ln>
          </a:top>
          <a:bottom>
            <a:ln w="12700" cap="flat">
              <a:solidFill>
                <a:srgbClr val="A6AAA9"/>
              </a:solidFill>
              <a:prstDash val="solid"/>
              <a:miter lim="400000"/>
            </a:ln>
          </a:bottom>
          <a:insideH>
            <a:ln w="12700" cap="flat">
              <a:solidFill>
                <a:srgbClr val="A6AAA9"/>
              </a:solidFill>
              <a:prstDash val="solid"/>
              <a:miter lim="400000"/>
            </a:ln>
          </a:insideH>
          <a:insideV>
            <a:ln w="12700" cap="flat">
              <a:solidFill>
                <a:srgbClr val="A6AAA9"/>
              </a:solidFill>
              <a:prstDash val="solid"/>
              <a:miter lim="400000"/>
            </a:ln>
          </a:insideV>
        </a:tcBdr>
        <a:fill>
          <a:solidFill>
            <a:srgbClr val="C24785"/>
          </a:solidFill>
        </a:fill>
      </a:tcStyle>
    </a:firstRow>
  </a:tblStyle>
  <a:tblStyle styleId="{33BA23B1-9221-436E-865A-0063620EA4FD}" styleName="">
    <a:tblBg/>
    <a:wholeTbl>
      <a:tcTxStyle b="off" i="off">
        <a:font>
          <a:latin typeface="Helvetica Neue"/>
          <a:ea typeface="Helvetica Neue"/>
          <a:cs typeface="Helvetica Neue"/>
        </a:font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miter lim="400000"/>
            </a:ln>
          </a:left>
          <a:right>
            <a:ln w="12700" cap="flat">
              <a:solidFill>
                <a:srgbClr val="FFFFFF"/>
              </a:solidFill>
              <a:prstDash val="solid"/>
              <a:miter lim="400000"/>
            </a:ln>
          </a:right>
          <a:top>
            <a:ln w="12700" cap="flat">
              <a:solidFill>
                <a:srgbClr val="FFFFFF"/>
              </a:solidFill>
              <a:prstDash val="solid"/>
              <a:miter lim="400000"/>
            </a:ln>
          </a:top>
          <a:bottom>
            <a:ln w="12700" cap="flat">
              <a:solidFill>
                <a:srgbClr val="FFFFFF"/>
              </a:solidFill>
              <a:prstDash val="solid"/>
              <a:miter lim="400000"/>
            </a:ln>
          </a:bottom>
          <a:insideH>
            <a:ln w="12700" cap="flat">
              <a:solidFill>
                <a:srgbClr val="FFFFFF"/>
              </a:solidFill>
              <a:prstDash val="solid"/>
              <a:miter lim="400000"/>
            </a:ln>
          </a:insideH>
          <a:insideV>
            <a:ln w="12700" cap="flat">
              <a:solidFill>
                <a:srgbClr val="FFFFFF"/>
              </a:solidFill>
              <a:prstDash val="solid"/>
              <a:miter lim="400000"/>
            </a:ln>
          </a:insideV>
        </a:tcBdr>
        <a:fill>
          <a:solidFill>
            <a:srgbClr val="B5B5C1"/>
          </a:solidFill>
        </a:fill>
      </a:tcStyle>
    </a:wholeTbl>
    <a:band2H>
      <a:tcTxStyle/>
      <a:tcStyle>
        <a:tcBdr/>
        <a:fill>
          <a:solidFill>
            <a:srgbClr val="9A9AA5"/>
          </a:solidFill>
        </a:fill>
      </a:tcStyle>
    </a:band2H>
    <a:firstCol>
      <a:tcTxStyle b="on" i="off">
        <a:font>
          <a:latin typeface="Helvetica Neue"/>
          <a:ea typeface="Helvetica Neue"/>
          <a:cs typeface="Helvetica Neue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miter lim="400000"/>
            </a:ln>
          </a:left>
          <a:right>
            <a:ln w="12700" cap="flat">
              <a:solidFill>
                <a:srgbClr val="FFFFFF"/>
              </a:solidFill>
              <a:prstDash val="solid"/>
              <a:miter lim="400000"/>
            </a:ln>
          </a:right>
          <a:top>
            <a:ln w="12700" cap="flat">
              <a:solidFill>
                <a:srgbClr val="FFFFFF"/>
              </a:solidFill>
              <a:prstDash val="solid"/>
              <a:miter lim="400000"/>
            </a:ln>
          </a:top>
          <a:bottom>
            <a:ln w="12700" cap="flat">
              <a:solidFill>
                <a:srgbClr val="FFFFFF"/>
              </a:solidFill>
              <a:prstDash val="solid"/>
              <a:miter lim="400000"/>
            </a:ln>
          </a:bottom>
          <a:insideH>
            <a:ln w="12700" cap="flat">
              <a:solidFill>
                <a:srgbClr val="FFFFFF"/>
              </a:solidFill>
              <a:prstDash val="solid"/>
              <a:miter lim="400000"/>
            </a:ln>
          </a:insideH>
          <a:insideV>
            <a:ln w="12700" cap="flat">
              <a:solidFill>
                <a:srgbClr val="FFFFFF"/>
              </a:solidFill>
              <a:prstDash val="solid"/>
              <a:miter lim="400000"/>
            </a:ln>
          </a:insideV>
        </a:tcBdr>
        <a:fill>
          <a:solidFill>
            <a:srgbClr val="53585F"/>
          </a:solidFill>
        </a:fill>
      </a:tcStyle>
    </a:firstCol>
    <a:lastRow>
      <a:tcTxStyle b="on" i="off">
        <a:font>
          <a:latin typeface="Helvetica Neue"/>
          <a:ea typeface="Helvetica Neue"/>
          <a:cs typeface="Helvetica Neue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miter lim="400000"/>
            </a:ln>
          </a:left>
          <a:right>
            <a:ln w="12700" cap="flat">
              <a:solidFill>
                <a:srgbClr val="FFFFFF"/>
              </a:solidFill>
              <a:prstDash val="solid"/>
              <a:miter lim="400000"/>
            </a:ln>
          </a:right>
          <a:top>
            <a:ln w="12700" cap="flat">
              <a:solidFill>
                <a:srgbClr val="FFFFFF"/>
              </a:solidFill>
              <a:prstDash val="solid"/>
              <a:miter lim="400000"/>
            </a:ln>
          </a:top>
          <a:bottom>
            <a:ln w="12700" cap="flat">
              <a:solidFill>
                <a:srgbClr val="FFFFFF"/>
              </a:solidFill>
              <a:prstDash val="solid"/>
              <a:miter lim="400000"/>
            </a:ln>
          </a:bottom>
          <a:insideH>
            <a:ln w="12700" cap="flat">
              <a:solidFill>
                <a:srgbClr val="FFFFFF"/>
              </a:solidFill>
              <a:prstDash val="solid"/>
              <a:miter lim="400000"/>
            </a:ln>
          </a:insideH>
          <a:insideV>
            <a:ln w="12700" cap="flat">
              <a:solidFill>
                <a:srgbClr val="FFFFFF"/>
              </a:solidFill>
              <a:prstDash val="solid"/>
              <a:miter lim="400000"/>
            </a:ln>
          </a:insideV>
        </a:tcBdr>
        <a:fill>
          <a:solidFill>
            <a:srgbClr val="798089"/>
          </a:solidFill>
        </a:fill>
      </a:tcStyle>
    </a:lastRow>
    <a:firstRow>
      <a:tcTxStyle b="on" i="off">
        <a:font>
          <a:latin typeface="Helvetica Neue"/>
          <a:ea typeface="Helvetica Neue"/>
          <a:cs typeface="Helvetica Neue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miter lim="400000"/>
            </a:ln>
          </a:left>
          <a:right>
            <a:ln w="12700" cap="flat">
              <a:solidFill>
                <a:srgbClr val="FFFFFF"/>
              </a:solidFill>
              <a:prstDash val="solid"/>
              <a:miter lim="400000"/>
            </a:ln>
          </a:right>
          <a:top>
            <a:ln w="12700" cap="flat">
              <a:solidFill>
                <a:srgbClr val="FFFFFF"/>
              </a:solidFill>
              <a:prstDash val="solid"/>
              <a:miter lim="400000"/>
            </a:ln>
          </a:top>
          <a:bottom>
            <a:ln w="12700" cap="flat">
              <a:solidFill>
                <a:srgbClr val="FFFFFF"/>
              </a:solidFill>
              <a:prstDash val="solid"/>
              <a:miter lim="400000"/>
            </a:ln>
          </a:bottom>
          <a:insideH>
            <a:ln w="12700" cap="flat">
              <a:solidFill>
                <a:srgbClr val="FFFFFF"/>
              </a:solidFill>
              <a:prstDash val="solid"/>
              <a:miter lim="400000"/>
            </a:ln>
          </a:insideH>
          <a:insideV>
            <a:ln w="12700" cap="flat">
              <a:solidFill>
                <a:srgbClr val="FFFFFF"/>
              </a:solidFill>
              <a:prstDash val="solid"/>
              <a:miter lim="400000"/>
            </a:ln>
          </a:insideV>
        </a:tcBdr>
        <a:fill>
          <a:solidFill>
            <a:srgbClr val="798089"/>
          </a:solidFill>
        </a:fill>
      </a:tcStyle>
    </a:firstRow>
  </a:tblStyle>
  <a:tblStyle styleId="{2708684C-4D16-4618-839F-0558EEFCDFE6}" styleName="">
    <a:tblBg/>
    <a:wholeTbl>
      <a:tcTxStyle b="off" i="off">
        <a:font>
          <a:latin typeface="Helvetica Neue"/>
          <a:ea typeface="Helvetica Neue"/>
          <a:cs typeface="Helvetica Neue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left>
          <a:right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right>
          <a:top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top>
          <a:bottom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bottom>
          <a:insideH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V>
        </a:tcBdr>
        <a:fill>
          <a:noFill/>
        </a:fill>
      </a:tcStyle>
    </a:wholeTbl>
    <a:band2H>
      <a:tcTxStyle/>
      <a:tcStyle>
        <a:tcBdr/>
        <a:fill>
          <a:solidFill>
            <a:srgbClr val="EDEEEE"/>
          </a:solidFill>
        </a:fill>
      </a:tcStyle>
    </a:band2H>
    <a:firstCol>
      <a:tcTxStyle b="on" i="off">
        <a:font>
          <a:latin typeface="Helvetica Neue"/>
          <a:ea typeface="Helvetica Neue"/>
          <a:cs typeface="Helvetica Neue"/>
        </a:font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top>
          <a:bottom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bottom>
          <a:insideH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V>
        </a:tcBdr>
        <a:fill>
          <a:noFill/>
        </a:fill>
      </a:tcStyle>
    </a:firstCol>
    <a:lastRow>
      <a:tcTxStyle b="on" i="off">
        <a:font>
          <a:latin typeface="Helvetica Neue"/>
          <a:ea typeface="Helvetica Neue"/>
          <a:cs typeface="Helvetica Neue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left>
          <a:right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V>
        </a:tcBdr>
        <a:fill>
          <a:noFill/>
        </a:fill>
      </a:tcStyle>
    </a:lastRow>
    <a:firstRow>
      <a:tcTxStyle b="on" i="off">
        <a:font>
          <a:latin typeface="Helvetica Neue"/>
          <a:ea typeface="Helvetica Neue"/>
          <a:cs typeface="Helvetica Neue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left>
          <a:right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V>
        </a:tcBdr>
        <a:fill>
          <a:noFill/>
        </a:fill>
      </a:tcStyle>
    </a:firstRow>
  </a:tblStyle>
  <a:tblStyle styleId="{5940675A-B579-460E-94D1-54222C63F5DA}" styleName="Нет стиля, сетка таблицы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8534" autoAdjust="0"/>
    <p:restoredTop sz="95610" autoAdjust="0"/>
  </p:normalViewPr>
  <p:slideViewPr>
    <p:cSldViewPr>
      <p:cViewPr>
        <p:scale>
          <a:sx n="40" d="100"/>
          <a:sy n="40" d="100"/>
        </p:scale>
        <p:origin x="-1008" y="-888"/>
      </p:cViewPr>
      <p:guideLst>
        <p:guide orient="horz" pos="4411"/>
        <p:guide pos="76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3" Type="http://schemas.openxmlformats.org/officeDocument/2006/relationships/slide" Target="slides/slide1.xml"/><Relationship Id="rId21" Type="http://schemas.openxmlformats.org/officeDocument/2006/relationships/presProps" Target="presProps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commentAuthors" Target="commentAuthor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tableStyles" Target="tableStyles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theme" Target="theme/theme1.xml"/><Relationship Id="rId10" Type="http://schemas.openxmlformats.org/officeDocument/2006/relationships/slide" Target="slides/slide8.xml"/><Relationship Id="rId19" Type="http://schemas.openxmlformats.org/officeDocument/2006/relationships/notesMaster" Target="notesMasters/notesMaster1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viewProps" Target="viewProps.xml"/></Relationships>
</file>

<file path=ppt/charts/_rels/chart1.xml.rels><?xml version="1.0" encoding="UTF-8" standalone="yes"?>
<Relationships xmlns="http://schemas.openxmlformats.org/package/2006/relationships"><Relationship Id="rId2" Type="http://schemas.openxmlformats.org/officeDocument/2006/relationships/package" Target="../embeddings/Microsoft_Excel_Worksheet1.xlsx"/><Relationship Id="rId1" Type="http://schemas.openxmlformats.org/officeDocument/2006/relationships/themeOverride" Target="../theme/themeOverrid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3"/>
    </mc:Choice>
    <mc:Fallback>
      <c:style val="3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1"/>
    <c:view3D>
      <c:rotX val="30"/>
      <c:rotY val="107"/>
      <c:depthPercent val="100"/>
      <c:rAngAx val="0"/>
      <c:perspective val="30"/>
    </c:view3D>
    <c:floor>
      <c:thickness val="0"/>
      <c:spPr>
        <a:noFill/>
        <a:ln>
          <a:noFill/>
        </a:ln>
        <a:effectLst/>
        <a:sp3d/>
      </c:spPr>
    </c:floor>
    <c:sideWall>
      <c:thickness val="0"/>
      <c:spPr>
        <a:noFill/>
        <a:ln>
          <a:noFill/>
        </a:ln>
        <a:effectLst/>
        <a:sp3d/>
      </c:spPr>
    </c:sideWall>
    <c:backWall>
      <c:thickness val="0"/>
      <c:spPr>
        <a:noFill/>
        <a:ln>
          <a:noFill/>
        </a:ln>
        <a:effectLst/>
        <a:sp3d/>
      </c:spPr>
    </c:backWall>
    <c:plotArea>
      <c:layout>
        <c:manualLayout>
          <c:layoutTarget val="inner"/>
          <c:xMode val="edge"/>
          <c:yMode val="edge"/>
          <c:x val="0.12474796149139908"/>
          <c:y val="0.14084439045055588"/>
          <c:w val="0.77308422862665382"/>
          <c:h val="0.7530234740077848"/>
        </c:manualLayout>
      </c:layout>
      <c:pie3DChart>
        <c:varyColors val="1"/>
        <c:ser>
          <c:idx val="0"/>
          <c:order val="0"/>
          <c:tx>
            <c:strRef>
              <c:f>Лист4!$C$5</c:f>
              <c:strCache>
                <c:ptCount val="1"/>
                <c:pt idx="0">
                  <c:v>Количество по полю субъект РФ</c:v>
                </c:pt>
              </c:strCache>
            </c:strRef>
          </c:tx>
          <c:explosion val="8"/>
          <c:dPt>
            <c:idx val="0"/>
            <c:bubble3D val="0"/>
            <c:spPr>
              <a:solidFill>
                <a:schemeClr val="accent1">
                  <a:shade val="58000"/>
                </a:schemeClr>
              </a:solidFill>
              <a:ln>
                <a:noFill/>
              </a:ln>
              <a:effectLst>
                <a:outerShdw blurRad="88900" sx="102000" sy="102000" algn="ctr" rotWithShape="0">
                  <a:prstClr val="black">
                    <a:alpha val="10000"/>
                  </a:prstClr>
                </a:outerShdw>
              </a:effectLst>
              <a:scene3d>
                <a:camera prst="orthographicFront"/>
                <a:lightRig rig="threePt" dir="t"/>
              </a:scene3d>
              <a:sp3d>
                <a:bevelT w="127000" h="127000"/>
                <a:bevelB w="127000" h="127000"/>
              </a:sp3d>
            </c:spPr>
          </c:dPt>
          <c:dPt>
            <c:idx val="1"/>
            <c:bubble3D val="0"/>
            <c:spPr>
              <a:solidFill>
                <a:schemeClr val="accent1">
                  <a:shade val="86000"/>
                </a:schemeClr>
              </a:solidFill>
              <a:ln>
                <a:noFill/>
              </a:ln>
              <a:effectLst>
                <a:outerShdw blurRad="88900" sx="102000" sy="102000" algn="ctr" rotWithShape="0">
                  <a:prstClr val="black">
                    <a:alpha val="10000"/>
                  </a:prstClr>
                </a:outerShdw>
              </a:effectLst>
              <a:scene3d>
                <a:camera prst="orthographicFront"/>
                <a:lightRig rig="threePt" dir="t"/>
              </a:scene3d>
              <a:sp3d>
                <a:bevelT w="127000" h="127000"/>
                <a:bevelB w="127000" h="127000"/>
              </a:sp3d>
            </c:spPr>
          </c:dPt>
          <c:dPt>
            <c:idx val="2"/>
            <c:bubble3D val="0"/>
            <c:spPr>
              <a:solidFill>
                <a:schemeClr val="accent1">
                  <a:tint val="86000"/>
                </a:schemeClr>
              </a:solidFill>
              <a:ln>
                <a:noFill/>
              </a:ln>
              <a:effectLst>
                <a:outerShdw blurRad="88900" sx="102000" sy="102000" algn="ctr" rotWithShape="0">
                  <a:prstClr val="black">
                    <a:alpha val="10000"/>
                  </a:prstClr>
                </a:outerShdw>
              </a:effectLst>
              <a:scene3d>
                <a:camera prst="orthographicFront"/>
                <a:lightRig rig="threePt" dir="t"/>
              </a:scene3d>
              <a:sp3d>
                <a:bevelT w="127000" h="127000"/>
                <a:bevelB w="127000" h="127000"/>
              </a:sp3d>
            </c:spPr>
          </c:dPt>
          <c:dPt>
            <c:idx val="3"/>
            <c:bubble3D val="0"/>
            <c:explosion val="7"/>
            <c:spPr>
              <a:solidFill>
                <a:schemeClr val="accent1">
                  <a:tint val="58000"/>
                </a:schemeClr>
              </a:solidFill>
              <a:ln>
                <a:noFill/>
              </a:ln>
              <a:effectLst>
                <a:outerShdw blurRad="88900" sx="102000" sy="102000" algn="ctr" rotWithShape="0">
                  <a:prstClr val="black">
                    <a:alpha val="10000"/>
                  </a:prstClr>
                </a:outerShdw>
              </a:effectLst>
              <a:scene3d>
                <a:camera prst="orthographicFront"/>
                <a:lightRig rig="threePt" dir="t"/>
              </a:scene3d>
              <a:sp3d>
                <a:bevelT w="127000" h="127000"/>
                <a:bevelB w="127000" h="127000"/>
              </a:sp3d>
            </c:spPr>
          </c:dPt>
          <c:dLbls>
            <c:dLbl>
              <c:idx val="0"/>
              <c:layout>
                <c:manualLayout>
                  <c:x val="-0.13401504984644153"/>
                  <c:y val="-2.3465050291208118E-2"/>
                </c:manualLayout>
              </c:layout>
              <c:tx>
                <c:rich>
                  <a:bodyPr rot="0" spcFirstLastPara="1" vertOverflow="ellipsis" vert="horz" wrap="square" lIns="38100" tIns="19050" rIns="38100" bIns="19050" anchor="ctr" anchorCtr="1">
                    <a:noAutofit/>
                  </a:bodyPr>
                  <a:lstStyle/>
                  <a:p>
                    <a:pPr>
                      <a:defRPr sz="2000" b="1" i="0" u="none" strike="noStrike" kern="1200" spc="0" baseline="0">
                        <a:solidFill>
                          <a:schemeClr val="accent1">
                            <a:shade val="58000"/>
                          </a:schemeClr>
                        </a:solidFill>
                        <a:latin typeface="+mn-lt"/>
                        <a:ea typeface="+mn-ea"/>
                        <a:cs typeface="+mn-cs"/>
                      </a:defRPr>
                    </a:pPr>
                    <a:r>
                      <a:rPr lang="ru-RU" sz="2000" dirty="0" smtClean="0">
                        <a:latin typeface="Segoe UI Light" panose="020B0502040204020203" pitchFamily="34" charset="0"/>
                      </a:rPr>
                      <a:t>передача</a:t>
                    </a:r>
                    <a:r>
                      <a:rPr lang="ru-RU" sz="2000" baseline="0" dirty="0" smtClean="0">
                        <a:latin typeface="Segoe UI Light" panose="020B0502040204020203" pitchFamily="34" charset="0"/>
                      </a:rPr>
                      <a:t> полномочий  по всем уровням</a:t>
                    </a:r>
                    <a:r>
                      <a:rPr lang="ru-RU" sz="2000" dirty="0" smtClean="0">
                        <a:latin typeface="Segoe UI Light" panose="020B0502040204020203" pitchFamily="34" charset="0"/>
                      </a:rPr>
                      <a:t>:  36 </a:t>
                    </a:r>
                    <a:r>
                      <a:rPr lang="ru-RU" sz="2000" baseline="0" dirty="0" smtClean="0">
                        <a:latin typeface="Segoe UI Light" panose="020B0502040204020203" pitchFamily="34" charset="0"/>
                      </a:rPr>
                      <a:t>субъектов РФ</a:t>
                    </a:r>
                    <a:endParaRPr lang="ru-RU" sz="2000" baseline="0" dirty="0" smtClean="0"/>
                  </a:p>
                </c:rich>
              </c:tx>
              <c:spPr>
                <a:noFill/>
                <a:ln>
                  <a:noFill/>
                </a:ln>
                <a:effectLst/>
              </c:spPr>
              <c:dLblPos val="bestFit"/>
              <c:showLegendKey val="0"/>
              <c:showVal val="1"/>
              <c:showCatName val="1"/>
              <c:showSerName val="0"/>
              <c:showPercent val="0"/>
              <c:showBubbleSize val="0"/>
            </c:dLbl>
            <c:dLbl>
              <c:idx val="1"/>
              <c:layout>
                <c:manualLayout>
                  <c:x val="-1.3661004972927104E-2"/>
                  <c:y val="-5.9450323247479371E-3"/>
                </c:manualLayout>
              </c:layout>
              <c:tx>
                <c:rich>
                  <a:bodyPr rot="0" spcFirstLastPara="1" vertOverflow="ellipsis" vert="horz" wrap="square" lIns="38100" tIns="19050" rIns="38100" bIns="19050" anchor="ctr" anchorCtr="0">
                    <a:spAutoFit/>
                  </a:bodyPr>
                  <a:lstStyle/>
                  <a:p>
                    <a:pPr algn="ctr" rtl="0">
                      <a:defRPr lang="ru-RU" sz="2000" b="1" i="0" u="none" strike="noStrike" kern="1200" spc="0" baseline="0">
                        <a:solidFill>
                          <a:srgbClr val="4F81BD">
                            <a:shade val="58000"/>
                          </a:srgbClr>
                        </a:solidFill>
                        <a:latin typeface="+mn-lt"/>
                        <a:ea typeface="+mn-ea"/>
                        <a:cs typeface="+mn-cs"/>
                      </a:defRPr>
                    </a:pPr>
                    <a:r>
                      <a:rPr lang="ru-RU" sz="2000" b="1" i="0" u="none" strike="noStrike" kern="1200" spc="0" baseline="0" dirty="0" smtClean="0">
                        <a:solidFill>
                          <a:srgbClr val="4F81BD">
                            <a:shade val="58000"/>
                          </a:srgbClr>
                        </a:solidFill>
                        <a:latin typeface="Segoe UI Light" panose="020B0502040204020203" pitchFamily="34" charset="0"/>
                        <a:ea typeface="+mn-ea"/>
                        <a:cs typeface="+mn-cs"/>
                      </a:rPr>
                      <a:t>только по уровню бюджетов субъектов РФ : 12 субъектов РФ</a:t>
                    </a:r>
                    <a:endParaRPr lang="ru-RU" sz="2000" b="1" i="0" u="none" strike="noStrike" kern="1200" spc="0" baseline="0" dirty="0" smtClean="0">
                      <a:solidFill>
                        <a:srgbClr val="4F81BD">
                          <a:shade val="58000"/>
                        </a:srgbClr>
                      </a:solidFill>
                      <a:latin typeface="+mn-lt"/>
                      <a:ea typeface="+mn-ea"/>
                      <a:cs typeface="+mn-cs"/>
                    </a:endParaRPr>
                  </a:p>
                </c:rich>
              </c:tx>
              <c:spPr>
                <a:noFill/>
                <a:ln>
                  <a:noFill/>
                </a:ln>
                <a:effectLst/>
              </c:spPr>
              <c:dLblPos val="bestFit"/>
              <c:showLegendKey val="0"/>
              <c:showVal val="1"/>
              <c:showCatName val="1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0.25071395512094968"/>
                      <c:h val="0.15109307455226573"/>
                    </c:manualLayout>
                  </c15:layout>
                  <c15:dlblFieldTable/>
                  <c15:showDataLabelsRange val="0"/>
                </c:ext>
              </c:extLst>
            </c:dLbl>
            <c:dLbl>
              <c:idx val="2"/>
              <c:layout>
                <c:manualLayout>
                  <c:x val="7.3113271920190338E-3"/>
                  <c:y val="-9.3672616886762983E-2"/>
                </c:manualLayout>
              </c:layout>
              <c:tx>
                <c:rich>
                  <a:bodyPr rot="0" spcFirstLastPara="1" vertOverflow="ellipsis" vert="horz" wrap="square" lIns="38100" tIns="19050" rIns="38100" bIns="19050" anchor="ctr" anchorCtr="0">
                    <a:noAutofit/>
                  </a:bodyPr>
                  <a:lstStyle/>
                  <a:p>
                    <a:pPr algn="ctr" rtl="0">
                      <a:defRPr lang="ru-RU" sz="2000" b="1" i="0" u="none" strike="noStrike" kern="1200" spc="0" baseline="0">
                        <a:solidFill>
                          <a:srgbClr val="4F81BD">
                            <a:shade val="58000"/>
                          </a:srgbClr>
                        </a:solidFill>
                        <a:latin typeface="+mn-lt"/>
                        <a:ea typeface="+mn-ea"/>
                        <a:cs typeface="+mn-cs"/>
                      </a:defRPr>
                    </a:pPr>
                    <a:r>
                      <a:rPr lang="ru-RU" sz="2000" b="1" i="0" u="none" strike="noStrike" kern="1200" spc="0" baseline="0" dirty="0" smtClean="0">
                        <a:solidFill>
                          <a:srgbClr val="4F81BD">
                            <a:shade val="58000"/>
                          </a:srgbClr>
                        </a:solidFill>
                        <a:latin typeface="Segoe UI Light" panose="020B0502040204020203" pitchFamily="34" charset="0"/>
                        <a:ea typeface="+mn-ea"/>
                        <a:cs typeface="+mn-cs"/>
                      </a:rPr>
                      <a:t>только по уровню бюджетов муниципальных образований: по 9 субъектам РФ</a:t>
                    </a:r>
                    <a:endParaRPr lang="ru-RU" sz="2000" b="1" i="0" u="none" strike="noStrike" kern="1200" spc="0" baseline="0" dirty="0" smtClean="0">
                      <a:solidFill>
                        <a:srgbClr val="4F81BD">
                          <a:shade val="58000"/>
                        </a:srgbClr>
                      </a:solidFill>
                      <a:latin typeface="+mn-lt"/>
                      <a:ea typeface="+mn-ea"/>
                      <a:cs typeface="+mn-cs"/>
                    </a:endParaRPr>
                  </a:p>
                </c:rich>
              </c:tx>
              <c:spPr>
                <a:noFill/>
                <a:ln>
                  <a:noFill/>
                </a:ln>
                <a:effectLst/>
              </c:spPr>
              <c:dLblPos val="bestFit"/>
              <c:showLegendKey val="0"/>
              <c:showVal val="1"/>
              <c:showCatName val="1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0.4390781839311203"/>
                      <c:h val="8.6373786327694241E-2"/>
                    </c:manualLayout>
                  </c15:layout>
                  <c15:dlblFieldTable/>
                  <c15:showDataLabelsRange val="0"/>
                </c:ext>
              </c:extLst>
            </c:dLbl>
            <c:dLbl>
              <c:idx val="3"/>
              <c:layout>
                <c:manualLayout>
                  <c:x val="0.12583794995481087"/>
                  <c:y val="7.1271705606597666E-2"/>
                </c:manualLayout>
              </c:layout>
              <c:tx>
                <c:rich>
                  <a:bodyPr rot="0" spcFirstLastPara="1" vertOverflow="ellipsis" vert="horz" wrap="square" lIns="38100" tIns="19050" rIns="38100" bIns="19050" anchor="ctr" anchorCtr="0">
                    <a:noAutofit/>
                  </a:bodyPr>
                  <a:lstStyle/>
                  <a:p>
                    <a:pPr algn="ctr" rtl="0">
                      <a:defRPr lang="ru-RU" sz="2000" b="1" i="0" u="none" strike="noStrike" kern="1200" spc="0" baseline="0">
                        <a:solidFill>
                          <a:srgbClr val="4F81BD">
                            <a:shade val="58000"/>
                          </a:srgbClr>
                        </a:solidFill>
                        <a:latin typeface="+mn-lt"/>
                        <a:ea typeface="+mn-ea"/>
                        <a:cs typeface="+mn-cs"/>
                      </a:defRPr>
                    </a:pPr>
                    <a:r>
                      <a:rPr lang="ru-RU" sz="2000" b="1" i="0" u="none" strike="noStrike" kern="1200" spc="0" baseline="0" dirty="0" smtClean="0">
                        <a:solidFill>
                          <a:srgbClr val="7A0000"/>
                        </a:solidFill>
                        <a:latin typeface="Segoe UI Light" panose="020B0502040204020203" pitchFamily="34" charset="0"/>
                        <a:ea typeface="+mn-ea"/>
                        <a:cs typeface="+mn-cs"/>
                      </a:rPr>
                      <a:t>Полномочия не передавались: по 28 субъектам РФ</a:t>
                    </a:r>
                    <a:endParaRPr lang="ru-RU" sz="2000" b="1" i="0" u="none" strike="noStrike" kern="1200" spc="0" baseline="0" dirty="0" smtClean="0">
                      <a:solidFill>
                        <a:srgbClr val="7A0000"/>
                      </a:solidFill>
                      <a:latin typeface="+mn-lt"/>
                      <a:ea typeface="+mn-ea"/>
                      <a:cs typeface="+mn-cs"/>
                    </a:endParaRPr>
                  </a:p>
                </c:rich>
              </c:tx>
              <c:spPr>
                <a:noFill/>
                <a:ln>
                  <a:noFill/>
                </a:ln>
                <a:effectLst/>
              </c:spPr>
              <c:dLblPos val="bestFit"/>
              <c:showLegendKey val="0"/>
              <c:showVal val="1"/>
              <c:showCatName val="1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0.29733485014544708"/>
                      <c:h val="0.10484963823242545"/>
                    </c:manualLayout>
                  </c15:layout>
                  <c15:dlblFieldTable/>
                  <c15:showDataLabelsRange val="0"/>
                </c:ext>
              </c:extLst>
            </c:dLbl>
            <c:spPr>
              <a:noFill/>
              <a:ln>
                <a:noFill/>
              </a:ln>
              <a:effectLst/>
            </c:spPr>
            <c:dLblPos val="outEnd"/>
            <c:showLegendKey val="0"/>
            <c:showVal val="1"/>
            <c:showCatName val="1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/>
            </c:extLst>
          </c:dLbls>
          <c:cat>
            <c:strRef>
              <c:f>Лист4!$B$6:$B$9</c:f>
              <c:strCache>
                <c:ptCount val="4"/>
                <c:pt idx="0">
                  <c:v>передача полномочий по всем уровням бюджетов</c:v>
                </c:pt>
                <c:pt idx="1">
                  <c:v> передача полномочий только по уровню бюджета субъекта РФ</c:v>
                </c:pt>
                <c:pt idx="2">
                  <c:v>передача полномочий только по уровню бюджета МО</c:v>
                </c:pt>
                <c:pt idx="3">
                  <c:v>полномочия не передавались </c:v>
                </c:pt>
              </c:strCache>
            </c:strRef>
          </c:cat>
          <c:val>
            <c:numRef>
              <c:f>Лист4!$C$6:$C$9</c:f>
              <c:numCache>
                <c:formatCode>General</c:formatCode>
                <c:ptCount val="4"/>
                <c:pt idx="0">
                  <c:v>36</c:v>
                </c:pt>
                <c:pt idx="1">
                  <c:v>12</c:v>
                </c:pt>
                <c:pt idx="2">
                  <c:v>9</c:v>
                </c:pt>
                <c:pt idx="3">
                  <c:v>28</c:v>
                </c:pt>
              </c:numCache>
            </c:numRef>
          </c:val>
        </c:ser>
        <c:dLbls>
          <c:dLblPos val="outEnd"/>
          <c:showLegendKey val="0"/>
          <c:showVal val="1"/>
          <c:showCatName val="0"/>
          <c:showSerName val="0"/>
          <c:showPercent val="0"/>
          <c:showBubbleSize val="0"/>
          <c:showLeaderLines val="0"/>
        </c:dLbls>
      </c:pie3DChart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ru-RU"/>
    </a:p>
  </c:txPr>
  <c:externalData r:id="rId2">
    <c:autoUpdate val="0"/>
  </c:externalData>
</c:chartSpac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" name="Shape 116"/>
          <p:cNvSpPr>
            <a:spLocks noGrp="1" noRot="1" noChangeAspect="1"/>
          </p:cNvSpPr>
          <p:nvPr>
            <p:ph type="sldImg"/>
          </p:nvPr>
        </p:nvSpPr>
        <p:spPr>
          <a:xfrm>
            <a:off x="103188" y="744538"/>
            <a:ext cx="6613525" cy="3719512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117" name="Shape 117"/>
          <p:cNvSpPr>
            <a:spLocks noGrp="1"/>
          </p:cNvSpPr>
          <p:nvPr>
            <p:ph type="body" sz="quarter" idx="1"/>
          </p:nvPr>
        </p:nvSpPr>
        <p:spPr>
          <a:xfrm>
            <a:off x="909321" y="4711385"/>
            <a:ext cx="5001260" cy="4463415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4090492349"/>
      </p:ext>
    </p:extLst>
  </p:cSld>
  <p:clrMap bg1="lt1" tx1="dk1" bg2="lt2" tx2="dk2" accent1="accent1" accent2="accent2" accent3="accent3" accent4="accent4" accent5="accent5" accent6="accent6" hlink="hlink" folHlink="folHlink"/>
  <p:notesStyle>
    <a:lvl1pPr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1pPr>
    <a:lvl2pPr indent="2286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2pPr>
    <a:lvl3pPr indent="4572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3pPr>
    <a:lvl4pPr indent="6858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4pPr>
    <a:lvl5pPr indent="9144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5pPr>
    <a:lvl6pPr indent="11430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6pPr>
    <a:lvl7pPr indent="13716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7pPr>
    <a:lvl8pPr indent="16002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8pPr>
    <a:lvl9pPr indent="18288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>
          <a:xfrm>
            <a:off x="3862937" y="9419995"/>
            <a:ext cx="2955872" cy="496398"/>
          </a:xfrm>
          <a:prstGeom prst="rect">
            <a:avLst/>
          </a:prstGeom>
        </p:spPr>
        <p:txBody>
          <a:bodyPr/>
          <a:lstStyle/>
          <a:p>
            <a:fld id="{1D3B102A-EDC8-431F-B475-B3229B34ED88}" type="slidenum">
              <a:rPr lang="ru-RU" smtClean="0"/>
              <a:t>2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14220195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>
          <a:xfrm>
            <a:off x="3862937" y="9419995"/>
            <a:ext cx="2955872" cy="496398"/>
          </a:xfrm>
          <a:prstGeom prst="rect">
            <a:avLst/>
          </a:prstGeom>
        </p:spPr>
        <p:txBody>
          <a:bodyPr/>
          <a:lstStyle/>
          <a:p>
            <a:fld id="{1D3B102A-EDC8-431F-B475-B3229B34ED88}" type="slidenum">
              <a:rPr lang="ru-RU" smtClean="0"/>
              <a:t>3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142201958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>
          <a:xfrm>
            <a:off x="3862937" y="9419995"/>
            <a:ext cx="2955872" cy="496398"/>
          </a:xfrm>
          <a:prstGeom prst="rect">
            <a:avLst/>
          </a:prstGeom>
        </p:spPr>
        <p:txBody>
          <a:bodyPr/>
          <a:lstStyle/>
          <a:p>
            <a:fld id="{1D3B102A-EDC8-431F-B475-B3229B34ED88}" type="slidenum">
              <a:rPr lang="ru-RU" smtClean="0"/>
              <a:t>4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142201958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>
          <a:xfrm>
            <a:off x="3862937" y="9419995"/>
            <a:ext cx="2955872" cy="496398"/>
          </a:xfrm>
          <a:prstGeom prst="rect">
            <a:avLst/>
          </a:prstGeom>
        </p:spPr>
        <p:txBody>
          <a:bodyPr/>
          <a:lstStyle/>
          <a:p>
            <a:fld id="{1D3B102A-EDC8-431F-B475-B3229B34ED88}" type="slidenum">
              <a:rPr lang="ru-RU" smtClean="0"/>
              <a:t>5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070633728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>
          <a:xfrm>
            <a:off x="3862937" y="9419995"/>
            <a:ext cx="2955872" cy="496398"/>
          </a:xfrm>
          <a:prstGeom prst="rect">
            <a:avLst/>
          </a:prstGeom>
        </p:spPr>
        <p:txBody>
          <a:bodyPr/>
          <a:lstStyle/>
          <a:p>
            <a:fld id="{1D3B102A-EDC8-431F-B475-B3229B34ED88}" type="slidenum">
              <a:rPr lang="ru-RU" smtClean="0"/>
              <a:t>6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03797975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>
          <a:xfrm>
            <a:off x="3862937" y="9419995"/>
            <a:ext cx="2955872" cy="496398"/>
          </a:xfrm>
          <a:prstGeom prst="rect">
            <a:avLst/>
          </a:prstGeom>
        </p:spPr>
        <p:txBody>
          <a:bodyPr/>
          <a:lstStyle/>
          <a:p>
            <a:fld id="{1D3B102A-EDC8-431F-B475-B3229B34ED88}" type="slidenum">
              <a:rPr lang="ru-RU" smtClean="0"/>
              <a:t>7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61512785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>
          <a:xfrm>
            <a:off x="3862937" y="9419995"/>
            <a:ext cx="2955872" cy="496398"/>
          </a:xfrm>
          <a:prstGeom prst="rect">
            <a:avLst/>
          </a:prstGeom>
        </p:spPr>
        <p:txBody>
          <a:bodyPr/>
          <a:lstStyle/>
          <a:p>
            <a:fld id="{1D3B102A-EDC8-431F-B475-B3229B34ED88}" type="slidenum">
              <a:rPr lang="ru-RU" smtClean="0"/>
              <a:t>8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4266730590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>
          <a:xfrm>
            <a:off x="3862937" y="9419995"/>
            <a:ext cx="2955872" cy="496398"/>
          </a:xfrm>
          <a:prstGeom prst="rect">
            <a:avLst/>
          </a:prstGeom>
        </p:spPr>
        <p:txBody>
          <a:bodyPr/>
          <a:lstStyle/>
          <a:p>
            <a:fld id="{1D3B102A-EDC8-431F-B475-B3229B34ED88}" type="slidenum">
              <a:rPr lang="ru-RU" smtClean="0"/>
              <a:t>9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875395198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>
          <a:xfrm>
            <a:off x="3862937" y="9419995"/>
            <a:ext cx="2955872" cy="496398"/>
          </a:xfrm>
          <a:prstGeom prst="rect">
            <a:avLst/>
          </a:prstGeom>
        </p:spPr>
        <p:txBody>
          <a:bodyPr/>
          <a:lstStyle/>
          <a:p>
            <a:fld id="{1D3B102A-EDC8-431F-B475-B3229B34ED88}" type="slidenum">
              <a:rPr lang="ru-RU" smtClean="0"/>
              <a:t>10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759223749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>
          <a:xfrm>
            <a:off x="3862937" y="9419995"/>
            <a:ext cx="2955872" cy="496398"/>
          </a:xfrm>
          <a:prstGeom prst="rect">
            <a:avLst/>
          </a:prstGeom>
        </p:spPr>
        <p:txBody>
          <a:bodyPr/>
          <a:lstStyle/>
          <a:p>
            <a:fld id="{1D3B102A-EDC8-431F-B475-B3229B34ED88}" type="slidenum">
              <a:rPr lang="ru-RU" smtClean="0"/>
              <a:t>11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879833086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>
          <a:xfrm>
            <a:off x="3862937" y="9419995"/>
            <a:ext cx="2955872" cy="496398"/>
          </a:xfrm>
          <a:prstGeom prst="rect">
            <a:avLst/>
          </a:prstGeom>
        </p:spPr>
        <p:txBody>
          <a:bodyPr/>
          <a:lstStyle/>
          <a:p>
            <a:fld id="{1D3B102A-EDC8-431F-B475-B3229B34ED88}" type="slidenum">
              <a:rPr lang="ru-RU" smtClean="0"/>
              <a:t>12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241646689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>
          <a:xfrm>
            <a:off x="3862937" y="9419995"/>
            <a:ext cx="2955872" cy="496398"/>
          </a:xfrm>
          <a:prstGeom prst="rect">
            <a:avLst/>
          </a:prstGeom>
        </p:spPr>
        <p:txBody>
          <a:bodyPr/>
          <a:lstStyle/>
          <a:p>
            <a:fld id="{1D3B102A-EDC8-431F-B475-B3229B34ED88}" type="slidenum">
              <a:rPr lang="ru-RU" smtClean="0"/>
              <a:t>13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814181534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>
          <a:xfrm>
            <a:off x="3862937" y="9419995"/>
            <a:ext cx="2955872" cy="496398"/>
          </a:xfrm>
          <a:prstGeom prst="rect">
            <a:avLst/>
          </a:prstGeom>
        </p:spPr>
        <p:txBody>
          <a:bodyPr/>
          <a:lstStyle/>
          <a:p>
            <a:fld id="{1D3B102A-EDC8-431F-B475-B3229B34ED88}" type="slidenum">
              <a:rPr lang="ru-RU" smtClean="0"/>
              <a:t>14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679930218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>
          <a:xfrm>
            <a:off x="3862937" y="9419995"/>
            <a:ext cx="2955872" cy="496398"/>
          </a:xfrm>
          <a:prstGeom prst="rect">
            <a:avLst/>
          </a:prstGeom>
        </p:spPr>
        <p:txBody>
          <a:bodyPr/>
          <a:lstStyle/>
          <a:p>
            <a:fld id="{1D3B102A-EDC8-431F-B475-B3229B34ED88}" type="slidenum">
              <a:rPr lang="ru-RU" smtClean="0"/>
              <a:t>15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567404873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4434365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Фото — горизонтально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Изображение"/>
          <p:cNvSpPr>
            <a:spLocks noGrp="1"/>
          </p:cNvSpPr>
          <p:nvPr>
            <p:ph type="pic" idx="13"/>
          </p:nvPr>
        </p:nvSpPr>
        <p:spPr>
          <a:xfrm>
            <a:off x="3124200" y="-38100"/>
            <a:ext cx="18135600" cy="12096698"/>
          </a:xfrm>
          <a:prstGeom prst="rect">
            <a:avLst/>
          </a:prstGeom>
        </p:spPr>
        <p:txBody>
          <a:bodyPr lIns="91439" tIns="45719" rIns="91439" bIns="45719" anchor="t">
            <a:noAutofit/>
          </a:bodyPr>
          <a:lstStyle/>
          <a:p>
            <a:r>
              <a:rPr lang="ru-RU" smtClean="0"/>
              <a:t>Вставка рисунка</a:t>
            </a:r>
            <a:endParaRPr/>
          </a:p>
        </p:txBody>
      </p:sp>
      <p:sp>
        <p:nvSpPr>
          <p:cNvPr id="21" name="Текст заголовка"/>
          <p:cNvSpPr txBox="1">
            <a:spLocks noGrp="1"/>
          </p:cNvSpPr>
          <p:nvPr>
            <p:ph type="title"/>
          </p:nvPr>
        </p:nvSpPr>
        <p:spPr>
          <a:xfrm>
            <a:off x="635000" y="9512300"/>
            <a:ext cx="23114000" cy="2006600"/>
          </a:xfrm>
          <a:prstGeom prst="rect">
            <a:avLst/>
          </a:prstGeom>
        </p:spPr>
        <p:txBody>
          <a:bodyPr anchor="b"/>
          <a:lstStyle/>
          <a:p>
            <a:r>
              <a:rPr lang="ru-RU" smtClean="0"/>
              <a:t>Образец заголовка</a:t>
            </a:r>
            <a:endParaRPr/>
          </a:p>
        </p:txBody>
      </p:sp>
      <p:sp>
        <p:nvSpPr>
          <p:cNvPr id="22" name="Уровень текста 1…"/>
          <p:cNvSpPr txBox="1">
            <a:spLocks noGrp="1"/>
          </p:cNvSpPr>
          <p:nvPr>
            <p:ph type="body" sz="quarter" idx="1"/>
          </p:nvPr>
        </p:nvSpPr>
        <p:spPr>
          <a:xfrm>
            <a:off x="635000" y="11442700"/>
            <a:ext cx="23114000" cy="1587500"/>
          </a:xfrm>
          <a:prstGeom prst="rect">
            <a:avLst/>
          </a:prstGeom>
        </p:spPr>
        <p:txBody>
          <a:bodyPr anchor="t"/>
          <a:lstStyle>
            <a:lvl1pPr marL="0" indent="0" algn="ctr">
              <a:spcBef>
                <a:spcPts val="0"/>
              </a:spcBef>
              <a:buSzTx/>
              <a:buNone/>
              <a:defRPr sz="5400"/>
            </a:lvl1pPr>
            <a:lvl2pPr marL="0" indent="0" algn="ctr">
              <a:spcBef>
                <a:spcPts val="0"/>
              </a:spcBef>
              <a:buSzTx/>
              <a:buNone/>
              <a:defRPr sz="5400"/>
            </a:lvl2pPr>
            <a:lvl3pPr marL="0" indent="0" algn="ctr">
              <a:spcBef>
                <a:spcPts val="0"/>
              </a:spcBef>
              <a:buSzTx/>
              <a:buNone/>
              <a:defRPr sz="5400"/>
            </a:lvl3pPr>
            <a:lvl4pPr marL="0" indent="0" algn="ctr">
              <a:spcBef>
                <a:spcPts val="0"/>
              </a:spcBef>
              <a:buSzTx/>
              <a:buNone/>
              <a:defRPr sz="5400"/>
            </a:lvl4pPr>
            <a:lvl5pPr marL="0" indent="0" algn="ctr">
              <a:spcBef>
                <a:spcPts val="0"/>
              </a:spcBef>
              <a:buSzTx/>
              <a:buNone/>
              <a:defRPr sz="5400"/>
            </a:lvl5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/>
          </a:p>
        </p:txBody>
      </p:sp>
      <p:sp>
        <p:nvSpPr>
          <p:cNvPr id="23" name="Номер слайда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Click="0"/>
    </mc:Choice>
    <mc:Fallback xmlns="">
      <p:transition advClick="0"/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Заголовок — по центр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Текст заголовка"/>
          <p:cNvSpPr txBox="1">
            <a:spLocks noGrp="1"/>
          </p:cNvSpPr>
          <p:nvPr>
            <p:ph type="title"/>
          </p:nvPr>
        </p:nvSpPr>
        <p:spPr>
          <a:xfrm>
            <a:off x="1778000" y="4533900"/>
            <a:ext cx="20828000" cy="4648200"/>
          </a:xfrm>
          <a:prstGeom prst="rect">
            <a:avLst/>
          </a:prstGeom>
        </p:spPr>
        <p:txBody>
          <a:bodyPr/>
          <a:lstStyle/>
          <a:p>
            <a:r>
              <a:rPr lang="ru-RU" smtClean="0"/>
              <a:t>Образец заголовка</a:t>
            </a:r>
            <a:endParaRPr/>
          </a:p>
        </p:txBody>
      </p:sp>
      <p:sp>
        <p:nvSpPr>
          <p:cNvPr id="31" name="Номер слайда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Click="0"/>
    </mc:Choice>
    <mc:Fallback xmlns="">
      <p:transition advClick="0"/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Фото — вертикально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Изображение"/>
          <p:cNvSpPr>
            <a:spLocks noGrp="1"/>
          </p:cNvSpPr>
          <p:nvPr>
            <p:ph type="pic" idx="13"/>
          </p:nvPr>
        </p:nvSpPr>
        <p:spPr>
          <a:xfrm>
            <a:off x="7950200" y="1104900"/>
            <a:ext cx="17259302" cy="11506201"/>
          </a:xfrm>
          <a:prstGeom prst="rect">
            <a:avLst/>
          </a:prstGeom>
        </p:spPr>
        <p:txBody>
          <a:bodyPr lIns="91439" tIns="45719" rIns="91439" bIns="45719" anchor="t">
            <a:noAutofit/>
          </a:bodyPr>
          <a:lstStyle/>
          <a:p>
            <a:r>
              <a:rPr lang="ru-RU" smtClean="0"/>
              <a:t>Вставка рисунка</a:t>
            </a:r>
            <a:endParaRPr/>
          </a:p>
        </p:txBody>
      </p:sp>
      <p:sp>
        <p:nvSpPr>
          <p:cNvPr id="39" name="Текст заголовка"/>
          <p:cNvSpPr txBox="1">
            <a:spLocks noGrp="1"/>
          </p:cNvSpPr>
          <p:nvPr>
            <p:ph type="title"/>
          </p:nvPr>
        </p:nvSpPr>
        <p:spPr>
          <a:xfrm>
            <a:off x="1651000" y="952500"/>
            <a:ext cx="10223500" cy="5549900"/>
          </a:xfrm>
          <a:prstGeom prst="rect">
            <a:avLst/>
          </a:prstGeom>
        </p:spPr>
        <p:txBody>
          <a:bodyPr anchor="b"/>
          <a:lstStyle>
            <a:lvl1pPr>
              <a:defRPr sz="8400"/>
            </a:lvl1pPr>
          </a:lstStyle>
          <a:p>
            <a:r>
              <a:rPr lang="ru-RU" smtClean="0"/>
              <a:t>Образец заголовка</a:t>
            </a:r>
            <a:endParaRPr/>
          </a:p>
        </p:txBody>
      </p:sp>
      <p:sp>
        <p:nvSpPr>
          <p:cNvPr id="40" name="Уровень текста 1…"/>
          <p:cNvSpPr txBox="1">
            <a:spLocks noGrp="1"/>
          </p:cNvSpPr>
          <p:nvPr>
            <p:ph type="body" sz="quarter" idx="1"/>
          </p:nvPr>
        </p:nvSpPr>
        <p:spPr>
          <a:xfrm>
            <a:off x="1651000" y="6527800"/>
            <a:ext cx="10223500" cy="5727700"/>
          </a:xfrm>
          <a:prstGeom prst="rect">
            <a:avLst/>
          </a:prstGeom>
        </p:spPr>
        <p:txBody>
          <a:bodyPr anchor="t"/>
          <a:lstStyle>
            <a:lvl1pPr marL="0" indent="0" algn="ctr">
              <a:spcBef>
                <a:spcPts val="0"/>
              </a:spcBef>
              <a:buSzTx/>
              <a:buNone/>
              <a:defRPr sz="5400"/>
            </a:lvl1pPr>
            <a:lvl2pPr marL="0" indent="0" algn="ctr">
              <a:spcBef>
                <a:spcPts val="0"/>
              </a:spcBef>
              <a:buSzTx/>
              <a:buNone/>
              <a:defRPr sz="5400"/>
            </a:lvl2pPr>
            <a:lvl3pPr marL="0" indent="0" algn="ctr">
              <a:spcBef>
                <a:spcPts val="0"/>
              </a:spcBef>
              <a:buSzTx/>
              <a:buNone/>
              <a:defRPr sz="5400"/>
            </a:lvl3pPr>
            <a:lvl4pPr marL="0" indent="0" algn="ctr">
              <a:spcBef>
                <a:spcPts val="0"/>
              </a:spcBef>
              <a:buSzTx/>
              <a:buNone/>
              <a:defRPr sz="5400"/>
            </a:lvl4pPr>
            <a:lvl5pPr marL="0" indent="0" algn="ctr">
              <a:spcBef>
                <a:spcPts val="0"/>
              </a:spcBef>
              <a:buSzTx/>
              <a:buNone/>
              <a:defRPr sz="5400"/>
            </a:lvl5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/>
          </a:p>
        </p:txBody>
      </p:sp>
      <p:sp>
        <p:nvSpPr>
          <p:cNvPr id="41" name="Номер слайда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Click="0"/>
    </mc:Choice>
    <mc:Fallback xmlns="">
      <p:transition advClick="0"/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Заголовок — сверх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" name="Текст заголовка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rPr lang="ru-RU" smtClean="0"/>
              <a:t>Образец заголовка</a:t>
            </a:r>
            <a:endParaRPr/>
          </a:p>
        </p:txBody>
      </p:sp>
      <p:sp>
        <p:nvSpPr>
          <p:cNvPr id="49" name="Номер слайда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Click="0"/>
    </mc:Choice>
    <mc:Fallback xmlns="">
      <p:transition advClick="0"/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Заголовок и пункты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" name="Текст заголовка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rPr lang="ru-RU" smtClean="0"/>
              <a:t>Образец заголовка</a:t>
            </a:r>
            <a:endParaRPr/>
          </a:p>
        </p:txBody>
      </p:sp>
      <p:sp>
        <p:nvSpPr>
          <p:cNvPr id="57" name="Уровень текста 1…"/>
          <p:cNvSpPr txBox="1">
            <a:spLocks noGrp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>
            <a:lvl1pPr>
              <a:defRPr sz="4800"/>
            </a:lvl1pPr>
            <a:lvl2pPr>
              <a:defRPr sz="4800"/>
            </a:lvl2pPr>
            <a:lvl3pPr>
              <a:defRPr sz="4800"/>
            </a:lvl3pPr>
            <a:lvl4pPr>
              <a:defRPr sz="4800"/>
            </a:lvl4pPr>
            <a:lvl5pPr>
              <a:defRPr sz="4800"/>
            </a:lvl5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/>
          </a:p>
        </p:txBody>
      </p:sp>
      <p:sp>
        <p:nvSpPr>
          <p:cNvPr id="58" name="Номер слайда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Click="0"/>
    </mc:Choice>
    <mc:Fallback xmlns="">
      <p:transition advClick="0"/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Заголовок, пункты и фото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" name="Изображение"/>
          <p:cNvSpPr>
            <a:spLocks noGrp="1"/>
          </p:cNvSpPr>
          <p:nvPr>
            <p:ph type="pic" sz="half" idx="13"/>
          </p:nvPr>
        </p:nvSpPr>
        <p:spPr>
          <a:xfrm>
            <a:off x="10960100" y="3149600"/>
            <a:ext cx="13944600" cy="9296400"/>
          </a:xfrm>
          <a:prstGeom prst="rect">
            <a:avLst/>
          </a:prstGeom>
        </p:spPr>
        <p:txBody>
          <a:bodyPr lIns="91439" tIns="45719" rIns="91439" bIns="45719" anchor="t">
            <a:noAutofit/>
          </a:bodyPr>
          <a:lstStyle/>
          <a:p>
            <a:r>
              <a:rPr lang="ru-RU" smtClean="0"/>
              <a:t>Вставка рисунка</a:t>
            </a:r>
            <a:endParaRPr/>
          </a:p>
        </p:txBody>
      </p:sp>
      <p:sp>
        <p:nvSpPr>
          <p:cNvPr id="66" name="Текст заголовка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rPr lang="ru-RU" smtClean="0"/>
              <a:t>Образец заголовка</a:t>
            </a:r>
            <a:endParaRPr/>
          </a:p>
        </p:txBody>
      </p:sp>
      <p:sp>
        <p:nvSpPr>
          <p:cNvPr id="67" name="Уровень текста 1…"/>
          <p:cNvSpPr txBox="1">
            <a:spLocks noGrp="1"/>
          </p:cNvSpPr>
          <p:nvPr>
            <p:ph type="body" sz="half" idx="1"/>
          </p:nvPr>
        </p:nvSpPr>
        <p:spPr>
          <a:xfrm>
            <a:off x="1689100" y="3149600"/>
            <a:ext cx="10223500" cy="9296400"/>
          </a:xfrm>
          <a:prstGeom prst="rect">
            <a:avLst/>
          </a:prstGeom>
        </p:spPr>
        <p:txBody>
          <a:bodyPr/>
          <a:lstStyle>
            <a:lvl1pPr marL="558800" indent="-558800">
              <a:spcBef>
                <a:spcPts val="4500"/>
              </a:spcBef>
              <a:defRPr sz="3800"/>
            </a:lvl1pPr>
            <a:lvl2pPr marL="1117600" indent="-558800">
              <a:spcBef>
                <a:spcPts val="4500"/>
              </a:spcBef>
              <a:defRPr sz="3800"/>
            </a:lvl2pPr>
            <a:lvl3pPr marL="1676400" indent="-558800">
              <a:spcBef>
                <a:spcPts val="4500"/>
              </a:spcBef>
              <a:defRPr sz="3800"/>
            </a:lvl3pPr>
            <a:lvl4pPr marL="2235200" indent="-558800">
              <a:spcBef>
                <a:spcPts val="4500"/>
              </a:spcBef>
              <a:defRPr sz="3800"/>
            </a:lvl4pPr>
            <a:lvl5pPr marL="2794000" indent="-558800">
              <a:spcBef>
                <a:spcPts val="4500"/>
              </a:spcBef>
              <a:defRPr sz="3800"/>
            </a:lvl5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/>
          </a:p>
        </p:txBody>
      </p:sp>
      <p:sp>
        <p:nvSpPr>
          <p:cNvPr id="68" name="Номер слайда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Click="0"/>
    </mc:Choice>
    <mc:Fallback xmlns="">
      <p:transition advClick="0"/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Фото (3 шт.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" name="Изображение"/>
          <p:cNvSpPr>
            <a:spLocks noGrp="1"/>
          </p:cNvSpPr>
          <p:nvPr>
            <p:ph type="pic" sz="quarter" idx="13"/>
          </p:nvPr>
        </p:nvSpPr>
        <p:spPr>
          <a:xfrm>
            <a:off x="15681340" y="7035800"/>
            <a:ext cx="8396678" cy="5600700"/>
          </a:xfrm>
          <a:prstGeom prst="rect">
            <a:avLst/>
          </a:prstGeom>
        </p:spPr>
        <p:txBody>
          <a:bodyPr lIns="91439" tIns="45719" rIns="91439" bIns="45719" anchor="t">
            <a:noAutofit/>
          </a:bodyPr>
          <a:lstStyle/>
          <a:p>
            <a:r>
              <a:rPr lang="ru-RU" smtClean="0"/>
              <a:t>Вставка рисунка</a:t>
            </a:r>
            <a:endParaRPr/>
          </a:p>
        </p:txBody>
      </p:sp>
      <p:sp>
        <p:nvSpPr>
          <p:cNvPr id="84" name="Изображение"/>
          <p:cNvSpPr>
            <a:spLocks noGrp="1"/>
          </p:cNvSpPr>
          <p:nvPr>
            <p:ph type="pic" sz="quarter" idx="14"/>
          </p:nvPr>
        </p:nvSpPr>
        <p:spPr>
          <a:xfrm>
            <a:off x="15290800" y="1130300"/>
            <a:ext cx="8331200" cy="5554134"/>
          </a:xfrm>
          <a:prstGeom prst="rect">
            <a:avLst/>
          </a:prstGeom>
        </p:spPr>
        <p:txBody>
          <a:bodyPr lIns="91439" tIns="45719" rIns="91439" bIns="45719" anchor="t">
            <a:noAutofit/>
          </a:bodyPr>
          <a:lstStyle/>
          <a:p>
            <a:r>
              <a:rPr lang="ru-RU" smtClean="0"/>
              <a:t>Вставка рисунка</a:t>
            </a:r>
            <a:endParaRPr/>
          </a:p>
        </p:txBody>
      </p:sp>
      <p:sp>
        <p:nvSpPr>
          <p:cNvPr id="85" name="Изображение"/>
          <p:cNvSpPr>
            <a:spLocks noGrp="1"/>
          </p:cNvSpPr>
          <p:nvPr>
            <p:ph type="pic" idx="15"/>
          </p:nvPr>
        </p:nvSpPr>
        <p:spPr>
          <a:xfrm>
            <a:off x="-304800" y="1130300"/>
            <a:ext cx="17202150" cy="11468100"/>
          </a:xfrm>
          <a:prstGeom prst="rect">
            <a:avLst/>
          </a:prstGeom>
        </p:spPr>
        <p:txBody>
          <a:bodyPr lIns="91439" tIns="45719" rIns="91439" bIns="45719" anchor="t">
            <a:noAutofit/>
          </a:bodyPr>
          <a:lstStyle/>
          <a:p>
            <a:r>
              <a:rPr lang="ru-RU" smtClean="0"/>
              <a:t>Вставка рисунка</a:t>
            </a:r>
            <a:endParaRPr/>
          </a:p>
        </p:txBody>
      </p:sp>
      <p:sp>
        <p:nvSpPr>
          <p:cNvPr id="86" name="Номер слайда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Click="0"/>
    </mc:Choice>
    <mc:Fallback xmlns="">
      <p:transition advClick="0"/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Цита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" name="— Иван Арсентьев"/>
          <p:cNvSpPr txBox="1">
            <a:spLocks noGrp="1"/>
          </p:cNvSpPr>
          <p:nvPr>
            <p:ph type="body" sz="quarter" idx="13"/>
          </p:nvPr>
        </p:nvSpPr>
        <p:spPr>
          <a:xfrm>
            <a:off x="2387600" y="8953500"/>
            <a:ext cx="19621500" cy="585521"/>
          </a:xfrm>
          <a:prstGeom prst="rect">
            <a:avLst/>
          </a:prstGeom>
        </p:spPr>
        <p:txBody>
          <a:bodyPr anchor="t">
            <a:spAutoFit/>
          </a:bodyPr>
          <a:lstStyle>
            <a:lvl1pPr marL="0" indent="0" algn="ctr">
              <a:spcBef>
                <a:spcPts val="0"/>
              </a:spcBef>
              <a:buSzTx/>
              <a:buNone/>
              <a:defRPr sz="3200" i="1"/>
            </a:lvl1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94" name="«Место ввода цитаты»."/>
          <p:cNvSpPr txBox="1">
            <a:spLocks noGrp="1"/>
          </p:cNvSpPr>
          <p:nvPr>
            <p:ph type="body" sz="quarter" idx="14"/>
          </p:nvPr>
        </p:nvSpPr>
        <p:spPr>
          <a:xfrm>
            <a:off x="2387600" y="6076950"/>
            <a:ext cx="19621500" cy="825500"/>
          </a:xfrm>
          <a:prstGeom prst="rect">
            <a:avLst/>
          </a:prstGeom>
        </p:spPr>
        <p:txBody>
          <a:bodyPr>
            <a:spAutoFit/>
          </a:bodyPr>
          <a:lstStyle>
            <a:lvl1pPr marL="0" indent="0" algn="ctr">
              <a:spcBef>
                <a:spcPts val="0"/>
              </a:spcBef>
              <a:buSzTx/>
              <a:buNone/>
              <a:defRPr sz="4800">
                <a:latin typeface="+mn-lt"/>
                <a:ea typeface="+mn-ea"/>
                <a:cs typeface="+mn-cs"/>
                <a:sym typeface="Helvetica Neue Medium"/>
              </a:defRPr>
            </a:lvl1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95" name="Номер слайда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Click="0"/>
    </mc:Choice>
    <mc:Fallback xmlns="">
      <p:transition advClick="0"/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Holder 3"/>
          <p:cNvSpPr>
            <a:spLocks noGrp="1"/>
          </p:cNvSpPr>
          <p:nvPr>
            <p:ph type="ftr" sz="quarter" idx="5"/>
          </p:nvPr>
        </p:nvSpPr>
        <p:spPr>
          <a:xfrm>
            <a:off x="8077200" y="12712701"/>
            <a:ext cx="8229600" cy="730250"/>
          </a:xfrm>
          <a:prstGeom prst="rect">
            <a:avLst/>
          </a:prstGeom>
        </p:spPr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Holder 4"/>
          <p:cNvSpPr>
            <a:spLocks noGrp="1"/>
          </p:cNvSpPr>
          <p:nvPr>
            <p:ph type="dt" sz="half" idx="6"/>
          </p:nvPr>
        </p:nvSpPr>
        <p:spPr>
          <a:xfrm>
            <a:off x="1676400" y="12712701"/>
            <a:ext cx="5486400" cy="730250"/>
          </a:xfrm>
          <a:prstGeom prst="rect">
            <a:avLst/>
          </a:prstGeom>
        </p:spPr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Holder 5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2"/>
                </a:solidFill>
              </a:defRPr>
            </a:lvl1pPr>
          </a:lstStyle>
          <a:p>
            <a:fld id="{B6F15528-21DE-4FAA-801E-634DDDAF4B2B}" type="slidenum">
              <a:rPr lang="ru-RU" smtClean="0">
                <a:solidFill>
                  <a:srgbClr val="44546A"/>
                </a:solidFill>
              </a:rPr>
              <a:pPr/>
              <a:t>‹#›</a:t>
            </a:fld>
            <a:endParaRPr lang="ru-RU" dirty="0">
              <a:solidFill>
                <a:srgbClr val="44546A"/>
              </a:solidFill>
            </a:endParaRPr>
          </a:p>
        </p:txBody>
      </p:sp>
      <p:sp>
        <p:nvSpPr>
          <p:cNvPr id="6" name="Holder 2">
            <a:extLst>
              <a:ext uri="{FF2B5EF4-FFF2-40B4-BE49-F238E27FC236}">
                <a16:creationId xmlns="" xmlns:a16="http://schemas.microsoft.com/office/drawing/2014/main" id="{91CAA645-04DF-4798-A13E-280570ABE5F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535532" y="93957"/>
            <a:ext cx="11579936" cy="553998"/>
          </a:xfrm>
          <a:prstGeom prst="rect">
            <a:avLst/>
          </a:prstGeom>
        </p:spPr>
        <p:txBody>
          <a:bodyPr lIns="0" tIns="0" rIns="0" bIns="0"/>
          <a:lstStyle>
            <a:lvl1pPr algn="r">
              <a:defRPr sz="3600" b="1" i="0">
                <a:solidFill>
                  <a:schemeClr val="tx2"/>
                </a:solidFill>
                <a:latin typeface="Arial"/>
                <a:cs typeface="Arial"/>
              </a:defRPr>
            </a:lvl1pPr>
          </a:lstStyle>
          <a:p>
            <a:r>
              <a:rPr lang="ru-RU" smtClean="0"/>
              <a:t>Образец заголовка</a:t>
            </a: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29977650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Click="0"/>
    </mc:Choice>
    <mc:Fallback xmlns="">
      <p:transition advClick="0"/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4_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>
          <a:xfrm>
            <a:off x="1219249" y="12755938"/>
            <a:ext cx="5608322" cy="1149032"/>
          </a:xfrm>
          <a:prstGeom prst="rect">
            <a:avLst/>
          </a:prstGeom>
        </p:spPr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>
          <a:xfrm>
            <a:off x="8290562" y="12755942"/>
            <a:ext cx="7802880" cy="1149032"/>
          </a:xfrm>
          <a:prstGeom prst="rect">
            <a:avLst/>
          </a:prstGeom>
        </p:spPr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Holder 5">
            <a:extLst>
              <a:ext uri="{FF2B5EF4-FFF2-40B4-BE49-F238E27FC236}">
                <a16:creationId xmlns="" xmlns:a16="http://schemas.microsoft.com/office/drawing/2014/main" id="{2C64C0D2-3B01-4D89-AC3D-D015BF578CA3}"/>
              </a:ext>
            </a:extLst>
          </p:cNvPr>
          <p:cNvSpPr>
            <a:spLocks noGrp="1"/>
          </p:cNvSpPr>
          <p:nvPr>
            <p:ph type="sldNum" sz="quarter" idx="7"/>
          </p:nvPr>
        </p:nvSpPr>
        <p:spPr>
          <a:xfrm>
            <a:off x="18507187" y="12788961"/>
            <a:ext cx="5608322" cy="697626"/>
          </a:xfrm>
        </p:spPr>
        <p:txBody>
          <a:bodyPr lIns="0" tIns="0" rIns="0" bIns="0"/>
          <a:lstStyle>
            <a:lvl1pPr algn="r">
              <a:defRPr>
                <a:solidFill>
                  <a:schemeClr val="tx2"/>
                </a:solidFill>
              </a:defRPr>
            </a:lvl1pPr>
          </a:lstStyle>
          <a:p>
            <a:fld id="{B6F15528-21DE-4FAA-801E-634DDDAF4B2B}" type="slidenum">
              <a:rPr lang="ru-RU" smtClean="0">
                <a:solidFill>
                  <a:srgbClr val="44546A"/>
                </a:solidFill>
              </a:rPr>
              <a:pPr/>
              <a:t>‹#›</a:t>
            </a:fld>
            <a:endParaRPr lang="ru-RU">
              <a:solidFill>
                <a:srgbClr val="44546A"/>
              </a:solidFill>
            </a:endParaRPr>
          </a:p>
        </p:txBody>
      </p:sp>
      <p:sp>
        <p:nvSpPr>
          <p:cNvPr id="6" name="Holder 2">
            <a:extLst>
              <a:ext uri="{FF2B5EF4-FFF2-40B4-BE49-F238E27FC236}">
                <a16:creationId xmlns="" xmlns:a16="http://schemas.microsoft.com/office/drawing/2014/main" id="{ACA70A9C-BB1B-495B-A91D-4FFE807FDF6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535526" y="93961"/>
            <a:ext cx="11579936" cy="697626"/>
          </a:xfrm>
          <a:prstGeom prst="rect">
            <a:avLst/>
          </a:prstGeom>
        </p:spPr>
        <p:txBody>
          <a:bodyPr lIns="0" tIns="0" rIns="0" bIns="0"/>
          <a:lstStyle>
            <a:lvl1pPr algn="r">
              <a:defRPr sz="4534" b="1" i="0">
                <a:solidFill>
                  <a:schemeClr val="tx2"/>
                </a:solidFill>
                <a:latin typeface="Arial"/>
                <a:cs typeface="Arial"/>
              </a:defRPr>
            </a:lvl1pPr>
          </a:lstStyle>
          <a:p>
            <a:r>
              <a:rPr lang="ru-RU" smtClean="0"/>
              <a:t>Образец заголовка</a:t>
            </a:r>
            <a:endParaRPr dirty="0"/>
          </a:p>
        </p:txBody>
      </p:sp>
      <p:sp>
        <p:nvSpPr>
          <p:cNvPr id="7" name="object 2">
            <a:extLst>
              <a:ext uri="{FF2B5EF4-FFF2-40B4-BE49-F238E27FC236}">
                <a16:creationId xmlns="" xmlns:a16="http://schemas.microsoft.com/office/drawing/2014/main" id="{D1FFA894-E666-4AAB-90B4-A00984BD322C}"/>
              </a:ext>
            </a:extLst>
          </p:cNvPr>
          <p:cNvSpPr/>
          <p:nvPr userDrawn="1"/>
        </p:nvSpPr>
        <p:spPr>
          <a:xfrm flipV="1">
            <a:off x="2" y="1060241"/>
            <a:ext cx="24384000" cy="748890"/>
          </a:xfrm>
          <a:custGeom>
            <a:avLst/>
            <a:gdLst/>
            <a:ahLst/>
            <a:cxnLst/>
            <a:rect l="l" t="t" r="r" b="b"/>
            <a:pathLst>
              <a:path w="4416425">
                <a:moveTo>
                  <a:pt x="0" y="0"/>
                </a:moveTo>
                <a:lnTo>
                  <a:pt x="4415994" y="0"/>
                </a:lnTo>
              </a:path>
            </a:pathLst>
          </a:custGeom>
          <a:ln w="12700">
            <a:solidFill>
              <a:schemeClr val="bg1">
                <a:lumMod val="85000"/>
              </a:schemeClr>
            </a:solidFill>
          </a:ln>
        </p:spPr>
        <p:txBody>
          <a:bodyPr wrap="square" lIns="0" tIns="0" rIns="0" bIns="0" rtlCol="0"/>
          <a:lstStyle/>
          <a:p>
            <a:pPr algn="l" defTabSz="1828800" hangingPunct="1"/>
            <a:endParaRPr sz="7734" b="0" kern="1200">
              <a:solidFill>
                <a:prstClr val="black"/>
              </a:solidFill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61411620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Click="0"/>
    </mc:Choice>
    <mc:Fallback xmlns="">
      <p:transition advClick="0"/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>
          <a:xfrm>
            <a:off x="1219204" y="12755890"/>
            <a:ext cx="5608323" cy="1170877"/>
          </a:xfrm>
          <a:prstGeom prst="rect">
            <a:avLst/>
          </a:prstGeom>
        </p:spPr>
        <p:txBody>
          <a:bodyPr/>
          <a:lstStyle/>
          <a:p>
            <a:endParaRPr lang="ru-RU" dirty="0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>
          <a:xfrm>
            <a:off x="8290563" y="12755895"/>
            <a:ext cx="7802880" cy="1170877"/>
          </a:xfrm>
          <a:prstGeom prst="rect">
            <a:avLst/>
          </a:prstGeom>
        </p:spPr>
        <p:txBody>
          <a:bodyPr/>
          <a:lstStyle/>
          <a:p>
            <a:endParaRPr lang="ru-RU" dirty="0"/>
          </a:p>
        </p:txBody>
      </p:sp>
      <p:sp>
        <p:nvSpPr>
          <p:cNvPr id="5" name="Holder 5">
            <a:extLst>
              <a:ext uri="{FF2B5EF4-FFF2-40B4-BE49-F238E27FC236}">
                <a16:creationId xmlns="" xmlns:a16="http://schemas.microsoft.com/office/drawing/2014/main" id="{2C64C0D2-3B01-4D89-AC3D-D015BF578CA3}"/>
              </a:ext>
            </a:extLst>
          </p:cNvPr>
          <p:cNvSpPr>
            <a:spLocks noGrp="1"/>
          </p:cNvSpPr>
          <p:nvPr>
            <p:ph type="sldNum" sz="quarter" idx="7"/>
          </p:nvPr>
        </p:nvSpPr>
        <p:spPr>
          <a:xfrm>
            <a:off x="23738755" y="12788960"/>
            <a:ext cx="376705" cy="369332"/>
          </a:xfrm>
        </p:spPr>
        <p:txBody>
          <a:bodyPr lIns="0" tIns="0" rIns="0" bIns="0"/>
          <a:lstStyle>
            <a:lvl1pPr algn="r">
              <a:defRPr>
                <a:solidFill>
                  <a:schemeClr val="tx2"/>
                </a:solidFill>
              </a:defRPr>
            </a:lvl1pPr>
          </a:lstStyle>
          <a:p>
            <a:fld id="{B6F15528-21DE-4FAA-801E-634DDDAF4B2B}" type="slidenum">
              <a:rPr lang="ru-RU" smtClean="0"/>
              <a:pPr/>
              <a:t>‹#›</a:t>
            </a:fld>
            <a:endParaRPr lang="ru-RU" dirty="0"/>
          </a:p>
        </p:txBody>
      </p:sp>
      <p:sp>
        <p:nvSpPr>
          <p:cNvPr id="6" name="Holder 2">
            <a:extLst>
              <a:ext uri="{FF2B5EF4-FFF2-40B4-BE49-F238E27FC236}">
                <a16:creationId xmlns="" xmlns:a16="http://schemas.microsoft.com/office/drawing/2014/main" id="{ACA70A9C-BB1B-495B-A91D-4FFE807FDF6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535525" y="93954"/>
            <a:ext cx="11579936" cy="716891"/>
          </a:xfrm>
          <a:prstGeom prst="rect">
            <a:avLst/>
          </a:prstGeom>
        </p:spPr>
        <p:txBody>
          <a:bodyPr lIns="0" tIns="0" rIns="0" bIns="0"/>
          <a:lstStyle>
            <a:lvl1pPr algn="r">
              <a:defRPr sz="4659" b="1" i="0">
                <a:solidFill>
                  <a:schemeClr val="tx2"/>
                </a:solidFill>
                <a:latin typeface="Arial"/>
                <a:cs typeface="Arial"/>
              </a:defRPr>
            </a:lvl1pPr>
          </a:lstStyle>
          <a:p>
            <a:r>
              <a:rPr lang="ru-RU" smtClean="0"/>
              <a:t>Образец заголовка</a:t>
            </a:r>
            <a:endParaRPr dirty="0"/>
          </a:p>
        </p:txBody>
      </p:sp>
      <p:sp>
        <p:nvSpPr>
          <p:cNvPr id="7" name="object 2">
            <a:extLst>
              <a:ext uri="{FF2B5EF4-FFF2-40B4-BE49-F238E27FC236}">
                <a16:creationId xmlns="" xmlns:a16="http://schemas.microsoft.com/office/drawing/2014/main" id="{D1FFA894-E666-4AAB-90B4-A00984BD322C}"/>
              </a:ext>
            </a:extLst>
          </p:cNvPr>
          <p:cNvSpPr/>
          <p:nvPr userDrawn="1"/>
        </p:nvSpPr>
        <p:spPr>
          <a:xfrm flipV="1">
            <a:off x="3" y="1060237"/>
            <a:ext cx="24384000" cy="748891"/>
          </a:xfrm>
          <a:custGeom>
            <a:avLst/>
            <a:gdLst/>
            <a:ahLst/>
            <a:cxnLst/>
            <a:rect l="l" t="t" r="r" b="b"/>
            <a:pathLst>
              <a:path w="4416425">
                <a:moveTo>
                  <a:pt x="0" y="0"/>
                </a:moveTo>
                <a:lnTo>
                  <a:pt x="4415994" y="0"/>
                </a:lnTo>
              </a:path>
            </a:pathLst>
          </a:custGeom>
          <a:ln w="12700">
            <a:solidFill>
              <a:schemeClr val="bg1">
                <a:lumMod val="85000"/>
              </a:schemeClr>
            </a:solidFill>
          </a:ln>
        </p:spPr>
        <p:txBody>
          <a:bodyPr wrap="square" lIns="0" tIns="0" rIns="0" bIns="0" rtlCol="0"/>
          <a:lstStyle/>
          <a:p>
            <a:endParaRPr sz="7616" dirty="0"/>
          </a:p>
        </p:txBody>
      </p:sp>
    </p:spTree>
    <p:extLst>
      <p:ext uri="{BB962C8B-B14F-4D97-AF65-F5344CB8AC3E}">
        <p14:creationId xmlns:p14="http://schemas.microsoft.com/office/powerpoint/2010/main" val="194576598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" name="Прямая соединительная линия 2"/>
          <p:cNvCxnSpPr>
            <a:cxnSpLocks/>
          </p:cNvCxnSpPr>
          <p:nvPr userDrawn="1"/>
        </p:nvCxnSpPr>
        <p:spPr>
          <a:xfrm>
            <a:off x="180976" y="1981200"/>
            <a:ext cx="24025224" cy="0"/>
          </a:xfrm>
          <a:prstGeom prst="line">
            <a:avLst/>
          </a:prstGeom>
          <a:ln w="12700">
            <a:solidFill>
              <a:schemeClr val="bg1">
                <a:lumMod val="8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1" name="Заголовок 30"/>
          <p:cNvSpPr>
            <a:spLocks noGrp="1"/>
          </p:cNvSpPr>
          <p:nvPr>
            <p:ph type="title"/>
          </p:nvPr>
        </p:nvSpPr>
        <p:spPr>
          <a:xfrm>
            <a:off x="6204000" y="180000"/>
            <a:ext cx="18000000" cy="1800000"/>
          </a:xfrm>
          <a:prstGeom prst="rect">
            <a:avLst/>
          </a:prstGeom>
        </p:spPr>
        <p:txBody>
          <a:bodyPr lIns="0" tIns="0" rIns="0" bIns="0" anchor="ctr"/>
          <a:lstStyle>
            <a:lvl1pPr algn="r">
              <a:defRPr sz="4400"/>
            </a:lvl1pPr>
          </a:lstStyle>
          <a:p>
            <a:r>
              <a:rPr lang="ru-RU" smtClean="0"/>
              <a:t>Образец заголовка</a:t>
            </a:r>
            <a:endParaRPr lang="ru-RU" dirty="0"/>
          </a:p>
        </p:txBody>
      </p:sp>
      <p:sp>
        <p:nvSpPr>
          <p:cNvPr id="4" name="Нижний колонтитул 2"/>
          <p:cNvSpPr>
            <a:spLocks noGrp="1"/>
          </p:cNvSpPr>
          <p:nvPr>
            <p:ph type="ftr" sz="quarter" idx="10"/>
          </p:nvPr>
        </p:nvSpPr>
        <p:spPr>
          <a:xfrm>
            <a:off x="4991100" y="12817477"/>
            <a:ext cx="14401800" cy="717550"/>
          </a:xfrm>
          <a:prstGeom prst="rect">
            <a:avLst/>
          </a:prstGeom>
        </p:spPr>
        <p:txBody>
          <a:bodyPr lIns="0" tIns="0" rIns="0" bIns="0" anchor="b"/>
          <a:lstStyle>
            <a:lvl1pPr algn="ctr" eaLnBrk="1" fontAlgn="auto" hangingPunct="1">
              <a:spcBef>
                <a:spcPts val="0"/>
              </a:spcBef>
              <a:spcAft>
                <a:spcPts val="0"/>
              </a:spcAft>
              <a:defRPr sz="2800">
                <a:solidFill>
                  <a:prstClr val="black">
                    <a:lumMod val="50000"/>
                    <a:lumOff val="50000"/>
                  </a:prstClr>
                </a:solidFill>
                <a:latin typeface="+mj-lt"/>
                <a:cs typeface="Arial" panose="020B0604020202020204" pitchFamily="34" charset="0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Номер слайда 3"/>
          <p:cNvSpPr>
            <a:spLocks noGrp="1"/>
          </p:cNvSpPr>
          <p:nvPr>
            <p:ph type="sldNum" sz="quarter" idx="11"/>
          </p:nvPr>
        </p:nvSpPr>
        <p:spPr>
          <a:xfrm>
            <a:off x="23485476" y="12817477"/>
            <a:ext cx="720724" cy="717550"/>
          </a:xfrm>
          <a:prstGeom prst="rect">
            <a:avLst/>
          </a:prstGeom>
        </p:spPr>
        <p:txBody>
          <a:bodyPr vert="horz" wrap="square" lIns="0" tIns="0" rIns="0" bIns="0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2800">
                <a:solidFill>
                  <a:srgbClr val="7F7F7F"/>
                </a:solidFill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fld id="{6DCFD259-276A-48CF-AAAF-66CD61FCC4F6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330818516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Click="0"/>
    </mc:Choice>
    <mc:Fallback xmlns="">
      <p:transition advClick="0"/>
    </mc:Fallback>
  </mc:AlternateConten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6_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" name="Прямая соединительная линия 2"/>
          <p:cNvCxnSpPr>
            <a:cxnSpLocks/>
          </p:cNvCxnSpPr>
          <p:nvPr userDrawn="1"/>
        </p:nvCxnSpPr>
        <p:spPr>
          <a:xfrm>
            <a:off x="180976" y="1981200"/>
            <a:ext cx="24025224" cy="0"/>
          </a:xfrm>
          <a:prstGeom prst="line">
            <a:avLst/>
          </a:prstGeom>
          <a:ln w="12700">
            <a:solidFill>
              <a:schemeClr val="bg1">
                <a:lumMod val="8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1" name="Заголовок 30"/>
          <p:cNvSpPr>
            <a:spLocks noGrp="1"/>
          </p:cNvSpPr>
          <p:nvPr>
            <p:ph type="title"/>
          </p:nvPr>
        </p:nvSpPr>
        <p:spPr>
          <a:xfrm>
            <a:off x="6204000" y="180000"/>
            <a:ext cx="18000000" cy="1800000"/>
          </a:xfrm>
          <a:prstGeom prst="rect">
            <a:avLst/>
          </a:prstGeom>
        </p:spPr>
        <p:txBody>
          <a:bodyPr lIns="0" tIns="0" rIns="0" bIns="0" anchor="ctr"/>
          <a:lstStyle>
            <a:lvl1pPr algn="r">
              <a:defRPr sz="4400"/>
            </a:lvl1pPr>
          </a:lstStyle>
          <a:p>
            <a:r>
              <a:rPr lang="ru-RU" smtClean="0"/>
              <a:t>Образец заголовка</a:t>
            </a:r>
            <a:endParaRPr lang="ru-RU" dirty="0"/>
          </a:p>
        </p:txBody>
      </p:sp>
      <p:sp>
        <p:nvSpPr>
          <p:cNvPr id="4" name="Нижний колонтитул 2"/>
          <p:cNvSpPr>
            <a:spLocks noGrp="1"/>
          </p:cNvSpPr>
          <p:nvPr>
            <p:ph type="ftr" sz="quarter" idx="10"/>
          </p:nvPr>
        </p:nvSpPr>
        <p:spPr>
          <a:xfrm>
            <a:off x="4991100" y="12817477"/>
            <a:ext cx="14401800" cy="717550"/>
          </a:xfrm>
          <a:prstGeom prst="rect">
            <a:avLst/>
          </a:prstGeom>
        </p:spPr>
        <p:txBody>
          <a:bodyPr lIns="0" tIns="0" rIns="0" bIns="0" anchor="b"/>
          <a:lstStyle>
            <a:lvl1pPr algn="ctr" eaLnBrk="1" fontAlgn="auto" hangingPunct="1">
              <a:spcBef>
                <a:spcPts val="0"/>
              </a:spcBef>
              <a:spcAft>
                <a:spcPts val="0"/>
              </a:spcAft>
              <a:defRPr sz="2800">
                <a:solidFill>
                  <a:prstClr val="black">
                    <a:lumMod val="50000"/>
                    <a:lumOff val="50000"/>
                  </a:prstClr>
                </a:solidFill>
                <a:latin typeface="+mj-lt"/>
                <a:cs typeface="Arial" panose="020B0604020202020204" pitchFamily="34" charset="0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Номер слайда 3"/>
          <p:cNvSpPr>
            <a:spLocks noGrp="1"/>
          </p:cNvSpPr>
          <p:nvPr>
            <p:ph type="sldNum" sz="quarter" idx="11"/>
          </p:nvPr>
        </p:nvSpPr>
        <p:spPr>
          <a:xfrm>
            <a:off x="23485476" y="13104140"/>
            <a:ext cx="720724" cy="430887"/>
          </a:xfrm>
          <a:prstGeom prst="rect">
            <a:avLst/>
          </a:prstGeom>
        </p:spPr>
        <p:txBody>
          <a:bodyPr vert="horz" wrap="square" lIns="0" tIns="0" rIns="0" bIns="0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2800">
                <a:solidFill>
                  <a:srgbClr val="7F7F7F"/>
                </a:solidFill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fld id="{6DCFD259-276A-48CF-AAAF-66CD61FCC4F6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121354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Click="0"/>
    </mc:Choice>
    <mc:Fallback xmlns="">
      <p:transition advClick="0"/>
    </mc:Fallback>
  </mc:AlternateConten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2_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>
          <a:xfrm>
            <a:off x="1676400" y="12712702"/>
            <a:ext cx="5486401" cy="730250"/>
          </a:xfrm>
          <a:prstGeom prst="rect">
            <a:avLst/>
          </a:prstGeom>
        </p:spPr>
        <p:txBody>
          <a:bodyPr lIns="197346" tIns="98673" rIns="197346" bIns="98673"/>
          <a:lstStyle/>
          <a:p>
            <a:pPr>
              <a:defRPr/>
            </a:pPr>
            <a:fld id="{279D1304-8096-4B50-AC30-D0DB72925FC3}" type="datetime1">
              <a:rPr lang="ru-RU" smtClean="0">
                <a:solidFill>
                  <a:prstClr val="black">
                    <a:tint val="75000"/>
                  </a:prstClr>
                </a:solidFill>
              </a:rPr>
              <a:t>25.02.2022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>
          <a:xfrm>
            <a:off x="8077201" y="12712702"/>
            <a:ext cx="8229599" cy="730250"/>
          </a:xfrm>
          <a:prstGeom prst="rect">
            <a:avLst/>
          </a:prstGeom>
        </p:spPr>
        <p:txBody>
          <a:bodyPr lIns="197346" tIns="98673" rIns="197346" bIns="98673"/>
          <a:lstStyle/>
          <a:p>
            <a:pPr>
              <a:defRPr/>
            </a:pP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11946001" y="13081000"/>
            <a:ext cx="479298" cy="471924"/>
          </a:xfrm>
        </p:spPr>
        <p:txBody>
          <a:bodyPr/>
          <a:lstStyle/>
          <a:p>
            <a:pPr>
              <a:defRPr/>
            </a:pPr>
            <a:fld id="{47EA9584-6FC9-446B-89E9-C9D48C4D1663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75121703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7392427" y="2249488"/>
            <a:ext cx="15162773" cy="4800533"/>
          </a:xfrm>
        </p:spPr>
        <p:txBody>
          <a:bodyPr>
            <a:normAutofit/>
          </a:bodyPr>
          <a:lstStyle>
            <a:lvl1pPr algn="l">
              <a:defRPr sz="7500" b="0">
                <a:latin typeface="PT Serif" panose="020A0603040505020204" pitchFamily="18" charset="-52"/>
                <a:ea typeface="PT Serif" panose="020A0603040505020204" pitchFamily="18" charset="-52"/>
              </a:defRPr>
            </a:lvl1pPr>
          </a:lstStyle>
          <a:p>
            <a:r>
              <a:rPr lang="ru-RU"/>
              <a:t>Образец заголовка</a:t>
            </a:r>
            <a:endParaRPr lang="ru-RU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7391467" y="9546299"/>
            <a:ext cx="6336704" cy="2880320"/>
          </a:xfrm>
        </p:spPr>
        <p:txBody>
          <a:bodyPr anchor="ctr">
            <a:normAutofit/>
          </a:bodyPr>
          <a:lstStyle>
            <a:lvl1pPr marL="0" indent="0" algn="l">
              <a:buNone/>
              <a:defRPr sz="4300">
                <a:solidFill>
                  <a:schemeClr val="tx1"/>
                </a:solidFill>
                <a:latin typeface="PT Serif" panose="020A0603040505020204" pitchFamily="18" charset="-52"/>
                <a:ea typeface="PT Serif" panose="020A0603040505020204" pitchFamily="18" charset="-52"/>
              </a:defRPr>
            </a:lvl1pPr>
            <a:lvl2pPr marL="121917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243833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365750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487667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609584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731501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853418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975335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/>
              <a:t>Образец подзаголовка</a:t>
            </a:r>
            <a:endParaRPr lang="ru-RU" dirty="0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sz="2700">
                <a:latin typeface="Trebuchet MS" panose="020B0603020202020204" pitchFamily="34" charset="0"/>
              </a:defRPr>
            </a:lvl1pPr>
          </a:lstStyle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sz="2700">
                <a:latin typeface="Trebuchet MS" panose="020B0603020202020204" pitchFamily="34" charset="0"/>
              </a:defRPr>
            </a:lvl1pPr>
          </a:lstStyle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cxnSp>
        <p:nvCxnSpPr>
          <p:cNvPr id="9" name="Прямая соединительная линия 8"/>
          <p:cNvCxnSpPr/>
          <p:nvPr userDrawn="1"/>
        </p:nvCxnSpPr>
        <p:spPr>
          <a:xfrm>
            <a:off x="7392427" y="9162256"/>
            <a:ext cx="6335744" cy="0"/>
          </a:xfrm>
          <a:prstGeom prst="line">
            <a:avLst/>
          </a:prstGeom>
          <a:ln w="19050">
            <a:solidFill>
              <a:srgbClr val="FFC000"/>
            </a:solidFill>
          </a:ln>
        </p:spPr>
        <p:style>
          <a:lnRef idx="1">
            <a:schemeClr val="accent6"/>
          </a:lnRef>
          <a:fillRef idx="0">
            <a:schemeClr val="accent6"/>
          </a:fillRef>
          <a:effectRef idx="0">
            <a:schemeClr val="accent6"/>
          </a:effectRef>
          <a:fontRef idx="minor">
            <a:schemeClr val="tx1"/>
          </a:fontRef>
        </p:style>
      </p:cxnSp>
      <p:pic>
        <p:nvPicPr>
          <p:cNvPr id="11" name="Рисунок 10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32773" y="2249488"/>
            <a:ext cx="3622523" cy="4032448"/>
          </a:xfrm>
          <a:prstGeom prst="rect">
            <a:avLst/>
          </a:prstGeom>
        </p:spPr>
      </p:pic>
      <p:sp>
        <p:nvSpPr>
          <p:cNvPr id="12" name="TextBox 11"/>
          <p:cNvSpPr txBox="1"/>
          <p:nvPr userDrawn="1"/>
        </p:nvSpPr>
        <p:spPr>
          <a:xfrm>
            <a:off x="2240293" y="6334740"/>
            <a:ext cx="3647152" cy="738664"/>
          </a:xfrm>
          <a:prstGeom prst="rect">
            <a:avLst/>
          </a:prstGeom>
          <a:noFill/>
        </p:spPr>
        <p:txBody>
          <a:bodyPr wrap="none" lIns="243834" tIns="121917" rIns="243834" bIns="121917" rtlCol="0">
            <a:spAutoFit/>
          </a:bodyPr>
          <a:lstStyle/>
          <a:p>
            <a:pPr algn="l" defTabSz="2438339" hangingPunct="1"/>
            <a:r>
              <a:rPr lang="en-US" sz="3200" b="0" kern="1200" dirty="0">
                <a:solidFill>
                  <a:prstClr val="black"/>
                </a:solidFill>
                <a:latin typeface="PT Serif" panose="020A0603040505020204" pitchFamily="18" charset="-52"/>
                <a:ea typeface="PT Serif" panose="020A0603040505020204" pitchFamily="18" charset="-52"/>
                <a:cs typeface="+mn-cs"/>
              </a:rPr>
              <a:t>www.roskazna.ru</a:t>
            </a:r>
            <a:endParaRPr lang="ru-RU" sz="3200" b="0" kern="1200" dirty="0">
              <a:solidFill>
                <a:prstClr val="black"/>
              </a:solidFill>
              <a:latin typeface="PT Serif" panose="020A0603040505020204" pitchFamily="18" charset="-52"/>
              <a:ea typeface="PT Serif" panose="020A0603040505020204" pitchFamily="18" charset="-52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9473170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Click="0"/>
    </mc:Choice>
    <mc:Fallback xmlns="">
      <p:transition advClick="0"/>
    </mc:Fallback>
  </mc:AlternateConten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Прямоугольник 13"/>
          <p:cNvSpPr/>
          <p:nvPr userDrawn="1"/>
        </p:nvSpPr>
        <p:spPr>
          <a:xfrm>
            <a:off x="12068534" y="192021"/>
            <a:ext cx="12604853" cy="13962789"/>
          </a:xfrm>
          <a:prstGeom prst="rect">
            <a:avLst/>
          </a:prstGeom>
          <a:blipFill dpi="0" rotWithShape="1">
            <a:blip r:embed="rId2">
              <a:alphaModFix amt="5000"/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243834" tIns="121917" rIns="243834" bIns="121917" rtlCol="0" anchor="ctr"/>
          <a:lstStyle/>
          <a:p>
            <a:pPr defTabSz="2438339" hangingPunct="1"/>
            <a:endParaRPr lang="ru-RU" sz="4800" b="0" kern="1200" dirty="0">
              <a:solidFill>
                <a:prstClr val="white"/>
              </a:solidFill>
            </a:endParaRPr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311683" y="2"/>
            <a:ext cx="15067013" cy="1734829"/>
          </a:xfrm>
          <a:solidFill>
            <a:schemeClr val="bg1">
              <a:lumMod val="65000"/>
              <a:alpha val="10000"/>
            </a:schemeClr>
          </a:solidFill>
        </p:spPr>
        <p:txBody>
          <a:bodyPr>
            <a:noAutofit/>
          </a:bodyPr>
          <a:lstStyle>
            <a:lvl1pPr algn="ctr">
              <a:defRPr sz="4300" b="1">
                <a:latin typeface="PT Serif" panose="020A0603040505020204" pitchFamily="18" charset="-52"/>
                <a:ea typeface="PT Serif" panose="020A0603040505020204" pitchFamily="18" charset="-52"/>
              </a:defRPr>
            </a:lvl1pPr>
          </a:lstStyle>
          <a:p>
            <a:r>
              <a:rPr lang="ru-RU"/>
              <a:t>Образец заголовка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219200" y="3593638"/>
            <a:ext cx="21945600" cy="8658691"/>
          </a:xfrm>
        </p:spPr>
        <p:txBody>
          <a:bodyPr>
            <a:normAutofit/>
          </a:bodyPr>
          <a:lstStyle>
            <a:lvl1pPr>
              <a:defRPr sz="6400">
                <a:latin typeface="PT Serif" panose="020A0603040505020204" pitchFamily="18" charset="-52"/>
                <a:ea typeface="PT Serif" panose="020A0603040505020204" pitchFamily="18" charset="-52"/>
              </a:defRPr>
            </a:lvl1pPr>
            <a:lvl2pPr>
              <a:defRPr sz="5300">
                <a:latin typeface="PT Serif" panose="020A0603040505020204" pitchFamily="18" charset="-52"/>
                <a:ea typeface="PT Serif" panose="020A0603040505020204" pitchFamily="18" charset="-52"/>
              </a:defRPr>
            </a:lvl2pPr>
            <a:lvl3pPr>
              <a:defRPr sz="4800">
                <a:latin typeface="PT Serif" panose="020A0603040505020204" pitchFamily="18" charset="-52"/>
                <a:ea typeface="PT Serif" panose="020A0603040505020204" pitchFamily="18" charset="-52"/>
              </a:defRPr>
            </a:lvl3pPr>
            <a:lvl4pPr>
              <a:defRPr sz="4300">
                <a:latin typeface="PT Serif" panose="020A0603040505020204" pitchFamily="18" charset="-52"/>
                <a:ea typeface="PT Serif" panose="020A0603040505020204" pitchFamily="18" charset="-52"/>
              </a:defRPr>
            </a:lvl4pPr>
            <a:lvl5pPr>
              <a:defRPr sz="4300">
                <a:latin typeface="PT Serif" panose="020A0603040505020204" pitchFamily="18" charset="-52"/>
                <a:ea typeface="PT Serif" panose="020A0603040505020204" pitchFamily="18" charset="-52"/>
              </a:defRPr>
            </a:lvl5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ru-RU" dirty="0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sz="2700">
                <a:latin typeface="Trebuchet MS" panose="020B0603020202020204" pitchFamily="34" charset="0"/>
              </a:defRPr>
            </a:lvl1pPr>
          </a:lstStyle>
          <a:p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sz="2700">
                <a:latin typeface="Trebuchet MS" panose="020B0603020202020204" pitchFamily="34" charset="0"/>
              </a:defRPr>
            </a:lvl1pPr>
          </a:lstStyle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cxnSp>
        <p:nvCxnSpPr>
          <p:cNvPr id="7" name="Прямая соединительная линия 6"/>
          <p:cNvCxnSpPr/>
          <p:nvPr userDrawn="1"/>
        </p:nvCxnSpPr>
        <p:spPr>
          <a:xfrm>
            <a:off x="1822560" y="1081021"/>
            <a:ext cx="2687339" cy="0"/>
          </a:xfrm>
          <a:prstGeom prst="line">
            <a:avLst/>
          </a:prstGeom>
          <a:ln w="19050">
            <a:solidFill>
              <a:srgbClr val="FFC000"/>
            </a:solidFill>
          </a:ln>
        </p:spPr>
        <p:style>
          <a:lnRef idx="1">
            <a:schemeClr val="accent6"/>
          </a:lnRef>
          <a:fillRef idx="0">
            <a:schemeClr val="accent6"/>
          </a:fillRef>
          <a:effectRef idx="0">
            <a:schemeClr val="accent6"/>
          </a:effectRef>
          <a:fontRef idx="minor">
            <a:schemeClr val="tx1"/>
          </a:fontRef>
        </p:style>
      </p:cxnSp>
      <p:sp>
        <p:nvSpPr>
          <p:cNvPr id="8" name="TextBox 7"/>
          <p:cNvSpPr txBox="1"/>
          <p:nvPr userDrawn="1"/>
        </p:nvSpPr>
        <p:spPr>
          <a:xfrm>
            <a:off x="1822560" y="329276"/>
            <a:ext cx="5760640" cy="656589"/>
          </a:xfrm>
          <a:prstGeom prst="rect">
            <a:avLst/>
          </a:prstGeom>
          <a:noFill/>
        </p:spPr>
        <p:txBody>
          <a:bodyPr wrap="square" lIns="0" tIns="121917" rIns="0" bIns="121917" rtlCol="0">
            <a:spAutoFit/>
          </a:bodyPr>
          <a:lstStyle/>
          <a:p>
            <a:pPr algn="l" defTabSz="2438339" hangingPunct="1"/>
            <a:r>
              <a:rPr lang="ru-RU" sz="2700" kern="1200" cap="all" dirty="0">
                <a:solidFill>
                  <a:prstClr val="black"/>
                </a:solidFill>
                <a:latin typeface="PT Serif" panose="020A0603040505020204" pitchFamily="18" charset="-52"/>
                <a:ea typeface="PT Serif" panose="020A0603040505020204" pitchFamily="18" charset="-52"/>
                <a:cs typeface="Tahoma" panose="020B0604030504040204" pitchFamily="34" charset="0"/>
              </a:rPr>
              <a:t>Федеральное казначейство</a:t>
            </a:r>
          </a:p>
        </p:txBody>
      </p:sp>
      <p:sp>
        <p:nvSpPr>
          <p:cNvPr id="10" name="TextBox 9"/>
          <p:cNvSpPr txBox="1"/>
          <p:nvPr userDrawn="1"/>
        </p:nvSpPr>
        <p:spPr>
          <a:xfrm>
            <a:off x="1822561" y="1208858"/>
            <a:ext cx="2671672" cy="656589"/>
          </a:xfrm>
          <a:prstGeom prst="rect">
            <a:avLst/>
          </a:prstGeom>
          <a:noFill/>
        </p:spPr>
        <p:txBody>
          <a:bodyPr wrap="none" lIns="0" tIns="121917" rIns="0" bIns="121917" rtlCol="0">
            <a:spAutoFit/>
          </a:bodyPr>
          <a:lstStyle/>
          <a:p>
            <a:pPr algn="l" defTabSz="2438339" hangingPunct="1"/>
            <a:r>
              <a:rPr lang="en-US" sz="2700" b="0" kern="1200" dirty="0">
                <a:solidFill>
                  <a:prstClr val="black"/>
                </a:solidFill>
                <a:latin typeface="PT Serif" panose="020A0603040505020204" pitchFamily="18" charset="-52"/>
                <a:ea typeface="PT Serif" panose="020A0603040505020204" pitchFamily="18" charset="-52"/>
                <a:cs typeface="+mn-cs"/>
              </a:rPr>
              <a:t>www.roskazna.ru</a:t>
            </a:r>
            <a:endParaRPr lang="ru-RU" sz="2700" b="0" kern="1200" dirty="0">
              <a:solidFill>
                <a:prstClr val="black"/>
              </a:solidFill>
              <a:latin typeface="PT Serif" panose="020A0603040505020204" pitchFamily="18" charset="-52"/>
              <a:ea typeface="PT Serif" panose="020A0603040505020204" pitchFamily="18" charset="-52"/>
              <a:cs typeface="+mn-cs"/>
            </a:endParaRPr>
          </a:p>
        </p:txBody>
      </p:sp>
      <p:pic>
        <p:nvPicPr>
          <p:cNvPr id="11" name="Рисунок 10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6680" y="345452"/>
            <a:ext cx="1248139" cy="1389379"/>
          </a:xfrm>
          <a:prstGeom prst="rect">
            <a:avLst/>
          </a:prstGeom>
        </p:spPr>
      </p:pic>
      <p:cxnSp>
        <p:nvCxnSpPr>
          <p:cNvPr id="12" name="Прямая соединительная линия 11"/>
          <p:cNvCxnSpPr/>
          <p:nvPr userDrawn="1"/>
        </p:nvCxnSpPr>
        <p:spPr>
          <a:xfrm>
            <a:off x="23040331" y="12426619"/>
            <a:ext cx="1343669" cy="0"/>
          </a:xfrm>
          <a:prstGeom prst="line">
            <a:avLst/>
          </a:prstGeom>
          <a:ln w="19050">
            <a:solidFill>
              <a:srgbClr val="FFC000"/>
            </a:solidFill>
          </a:ln>
        </p:spPr>
        <p:style>
          <a:lnRef idx="1">
            <a:schemeClr val="accent6"/>
          </a:lnRef>
          <a:fillRef idx="0">
            <a:schemeClr val="accent6"/>
          </a:fillRef>
          <a:effectRef idx="0">
            <a:schemeClr val="accent6"/>
          </a:effectRef>
          <a:fontRef idx="minor">
            <a:schemeClr val="tx1"/>
          </a:fontRef>
        </p:style>
      </p:cxnSp>
      <p:sp>
        <p:nvSpPr>
          <p:cNvPr id="9" name="TextBox 8"/>
          <p:cNvSpPr txBox="1"/>
          <p:nvPr userDrawn="1"/>
        </p:nvSpPr>
        <p:spPr>
          <a:xfrm>
            <a:off x="23137216" y="12426619"/>
            <a:ext cx="1246784" cy="1289381"/>
          </a:xfrm>
          <a:prstGeom prst="rect">
            <a:avLst/>
          </a:prstGeom>
        </p:spPr>
        <p:txBody>
          <a:bodyPr vert="horz" lIns="0" tIns="121917" rIns="0" bIns="121917" rtlCol="0" anchor="t"/>
          <a:lstStyle>
            <a:defPPr>
              <a:defRPr lang="ru-RU"/>
            </a:defPPr>
            <a:lvl1pPr>
              <a:defRPr b="1">
                <a:latin typeface="Trebuchet MS" panose="020B0603020202020204" pitchFamily="34" charset="0"/>
              </a:defRPr>
            </a:lvl1pPr>
          </a:lstStyle>
          <a:p>
            <a:pPr algn="l" defTabSz="2438339" hangingPunct="1"/>
            <a:fld id="{F777CE8F-F8DB-4AC4-B215-9C5F8871BE3C}" type="slidenum">
              <a:rPr lang="ru-RU" sz="4800" kern="1200" smtClean="0">
                <a:solidFill>
                  <a:prstClr val="black"/>
                </a:solidFill>
                <a:latin typeface="PT Serif" panose="020A0603040505020204" pitchFamily="18" charset="-52"/>
                <a:ea typeface="PT Serif" panose="020A0603040505020204" pitchFamily="18" charset="-52"/>
                <a:cs typeface="+mn-cs"/>
              </a:rPr>
              <a:pPr algn="l" defTabSz="2438339" hangingPunct="1"/>
              <a:t>‹#›</a:t>
            </a:fld>
            <a:endParaRPr lang="ru-RU" sz="4800" kern="1200" dirty="0">
              <a:solidFill>
                <a:prstClr val="black"/>
              </a:solidFill>
              <a:latin typeface="PT Serif" panose="020A0603040505020204" pitchFamily="18" charset="-52"/>
              <a:ea typeface="PT Serif" panose="020A0603040505020204" pitchFamily="18" charset="-52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967164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Click="0"/>
    </mc:Choice>
    <mc:Fallback xmlns="">
      <p:transition advClick="0"/>
    </mc:Fallback>
  </mc:AlternateContent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AE60AF-26C0-4F26-B6EA-302E8E682429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6585239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Click="0"/>
    </mc:Choice>
    <mc:Fallback xmlns="">
      <p:transition advClick="0"/>
    </mc:Fallback>
  </mc:AlternateContent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Пункты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Уровень текста 1…"/>
          <p:cNvSpPr txBox="1">
            <a:spLocks noGrp="1"/>
          </p:cNvSpPr>
          <p:nvPr>
            <p:ph type="body" idx="1"/>
          </p:nvPr>
        </p:nvSpPr>
        <p:spPr>
          <a:xfrm>
            <a:off x="1689100" y="1778000"/>
            <a:ext cx="21005800" cy="10160000"/>
          </a:xfrm>
          <a:prstGeom prst="rect">
            <a:avLst/>
          </a:prstGeom>
        </p:spPr>
        <p:txBody>
          <a:bodyPr/>
          <a:lstStyle>
            <a:lvl1pPr>
              <a:defRPr sz="4800"/>
            </a:lvl1pPr>
            <a:lvl2pPr>
              <a:defRPr sz="4800"/>
            </a:lvl2pPr>
            <a:lvl3pPr>
              <a:defRPr sz="4800"/>
            </a:lvl3pPr>
            <a:lvl4pPr>
              <a:defRPr sz="4800"/>
            </a:lvl4pPr>
            <a:lvl5pPr>
              <a:defRPr sz="4800"/>
            </a:lvl5pPr>
          </a:lstStyle>
          <a:p>
            <a:r>
              <a:t>Уровень текста 1</a:t>
            </a:r>
          </a:p>
          <a:p>
            <a:pPr lvl="1"/>
            <a:r>
              <a:t>Уровень текста 2</a:t>
            </a:r>
          </a:p>
          <a:p>
            <a:pPr lvl="2"/>
            <a:r>
              <a:t>Уровень текста 3</a:t>
            </a:r>
          </a:p>
          <a:p>
            <a:pPr lvl="3"/>
            <a:r>
              <a:t>Уровень текста 4</a:t>
            </a:r>
          </a:p>
          <a:p>
            <a:pPr lvl="4"/>
            <a:r>
              <a:t>Уровень текста 5</a:t>
            </a:r>
          </a:p>
        </p:txBody>
      </p:sp>
      <p:sp>
        <p:nvSpPr>
          <p:cNvPr id="76" name="Номер слайда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1239724268"/>
      </p:ext>
    </p:extLst>
  </p:cSld>
  <p:clrMapOvr>
    <a:masterClrMapping/>
  </p:clrMapOvr>
  <p:transition spd="med"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7.xml"/><Relationship Id="rId2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5.xml"/><Relationship Id="rId5" Type="http://schemas.openxmlformats.org/officeDocument/2006/relationships/theme" Target="../theme/theme2.xml"/><Relationship Id="rId4" Type="http://schemas.openxmlformats.org/officeDocument/2006/relationships/slideLayout" Target="../slideLayouts/slideLayout18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Текст заголовка"/>
          <p:cNvSpPr txBox="1">
            <a:spLocks noGrp="1"/>
          </p:cNvSpPr>
          <p:nvPr>
            <p:ph type="title"/>
          </p:nvPr>
        </p:nvSpPr>
        <p:spPr>
          <a:xfrm>
            <a:off x="1689100" y="355600"/>
            <a:ext cx="21005800" cy="22860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50800" tIns="50800" rIns="50800" bIns="50800" anchor="ctr">
            <a:normAutofit/>
          </a:bodyPr>
          <a:lstStyle/>
          <a:p>
            <a:r>
              <a:t>Текст заголовка</a:t>
            </a:r>
          </a:p>
        </p:txBody>
      </p:sp>
      <p:sp>
        <p:nvSpPr>
          <p:cNvPr id="3" name="Уровень текста 1…"/>
          <p:cNvSpPr txBox="1">
            <a:spLocks noGrp="1"/>
          </p:cNvSpPr>
          <p:nvPr>
            <p:ph type="body" idx="1"/>
          </p:nvPr>
        </p:nvSpPr>
        <p:spPr>
          <a:xfrm>
            <a:off x="1689100" y="3149600"/>
            <a:ext cx="21005800" cy="92964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50800" tIns="50800" rIns="50800" bIns="50800" anchor="ctr">
            <a:normAutofit/>
          </a:bodyPr>
          <a:lstStyle/>
          <a:p>
            <a:r>
              <a:t>Уровень текста 1</a:t>
            </a:r>
          </a:p>
          <a:p>
            <a:pPr lvl="1"/>
            <a:r>
              <a:t>Уровень текста 2</a:t>
            </a:r>
          </a:p>
          <a:p>
            <a:pPr lvl="2"/>
            <a:r>
              <a:t>Уровень текста 3</a:t>
            </a:r>
          </a:p>
          <a:p>
            <a:pPr lvl="3"/>
            <a:r>
              <a:t>Уровень текста 4</a:t>
            </a:r>
          </a:p>
          <a:p>
            <a:pPr lvl="4"/>
            <a:r>
              <a:t>Уровень текста 5</a:t>
            </a:r>
          </a:p>
        </p:txBody>
      </p:sp>
      <p:sp>
        <p:nvSpPr>
          <p:cNvPr id="4" name="Номер слайда"/>
          <p:cNvSpPr txBox="1">
            <a:spLocks noGrp="1"/>
          </p:cNvSpPr>
          <p:nvPr>
            <p:ph type="sldNum" sz="quarter" idx="2"/>
          </p:nvPr>
        </p:nvSpPr>
        <p:spPr>
          <a:xfrm>
            <a:off x="11959031" y="13081000"/>
            <a:ext cx="453238" cy="461059"/>
          </a:xfrm>
          <a:prstGeom prst="rect">
            <a:avLst/>
          </a:prstGeom>
          <a:ln w="12700">
            <a:miter lim="400000"/>
          </a:ln>
        </p:spPr>
        <p:txBody>
          <a:bodyPr wrap="none" lIns="50800" tIns="50800" rIns="50800" bIns="50800">
            <a:spAutoFit/>
          </a:bodyPr>
          <a:lstStyle>
            <a:lvl1pPr>
              <a:defRPr sz="2400" b="0">
                <a:latin typeface="Helvetica Neue Light"/>
                <a:ea typeface="Helvetica Neue Light"/>
                <a:cs typeface="Helvetica Neue Light"/>
                <a:sym typeface="Helvetica Neue Light"/>
              </a:defRPr>
            </a:lvl1pPr>
          </a:lstStyle>
          <a:p>
            <a:fld id="{86CB4B4D-7CA3-9044-876B-883B54F8677D}" type="slidenum">
              <a:t>‹#›</a:t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50" r:id="rId1"/>
    <p:sldLayoutId id="2147483651" r:id="rId2"/>
    <p:sldLayoutId id="2147483652" r:id="rId3"/>
    <p:sldLayoutId id="2147483653" r:id="rId4"/>
    <p:sldLayoutId id="2147483654" r:id="rId5"/>
    <p:sldLayoutId id="2147483655" r:id="rId6"/>
    <p:sldLayoutId id="2147483657" r:id="rId7"/>
    <p:sldLayoutId id="2147483658" r:id="rId8"/>
    <p:sldLayoutId id="2147483719" r:id="rId9"/>
    <p:sldLayoutId id="2147483721" r:id="rId10"/>
    <p:sldLayoutId id="2147483783" r:id="rId11"/>
    <p:sldLayoutId id="2147483788" r:id="rId12"/>
    <p:sldLayoutId id="2147483817" r:id="rId13"/>
    <p:sldLayoutId id="2147484087" r:id="rId14"/>
  </p:sldLayoutIdLst>
  <mc:AlternateContent xmlns:mc="http://schemas.openxmlformats.org/markup-compatibility/2006" xmlns:p14="http://schemas.microsoft.com/office/powerpoint/2010/main">
    <mc:Choice Requires="p14">
      <p:transition p14:dur="0" advClick="0"/>
    </mc:Choice>
    <mc:Fallback xmlns="">
      <p:transition advClick="0"/>
    </mc:Fallback>
  </mc:AlternateContent>
  <p:hf hdr="0" ftr="0" dt="0"/>
  <p:txStyles>
    <p:titleStyle>
      <a:lvl1pPr marL="0" marR="0" indent="0" algn="ctr" defTabSz="825500" rtl="0" eaLnBrk="1" latinLnBrk="0" hangingPunct="1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1200" b="0" i="0" u="none" strike="noStrike" cap="none" spc="0" baseline="0">
          <a:solidFill>
            <a:srgbClr val="000000"/>
          </a:solidFill>
          <a:uFillTx/>
          <a:latin typeface="+mn-lt"/>
          <a:ea typeface="+mn-ea"/>
          <a:cs typeface="+mn-cs"/>
          <a:sym typeface="Helvetica Neue Medium"/>
        </a:defRPr>
      </a:lvl1pPr>
      <a:lvl2pPr marL="0" marR="0" indent="0" algn="ctr" defTabSz="825500" rtl="0" eaLnBrk="1" latinLnBrk="0" hangingPunct="1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1200" b="0" i="0" u="none" strike="noStrike" cap="none" spc="0" baseline="0">
          <a:solidFill>
            <a:srgbClr val="000000"/>
          </a:solidFill>
          <a:uFillTx/>
          <a:latin typeface="+mn-lt"/>
          <a:ea typeface="+mn-ea"/>
          <a:cs typeface="+mn-cs"/>
          <a:sym typeface="Helvetica Neue Medium"/>
        </a:defRPr>
      </a:lvl2pPr>
      <a:lvl3pPr marL="0" marR="0" indent="0" algn="ctr" defTabSz="825500" rtl="0" eaLnBrk="1" latinLnBrk="0" hangingPunct="1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1200" b="0" i="0" u="none" strike="noStrike" cap="none" spc="0" baseline="0">
          <a:solidFill>
            <a:srgbClr val="000000"/>
          </a:solidFill>
          <a:uFillTx/>
          <a:latin typeface="+mn-lt"/>
          <a:ea typeface="+mn-ea"/>
          <a:cs typeface="+mn-cs"/>
          <a:sym typeface="Helvetica Neue Medium"/>
        </a:defRPr>
      </a:lvl3pPr>
      <a:lvl4pPr marL="0" marR="0" indent="0" algn="ctr" defTabSz="825500" rtl="0" eaLnBrk="1" latinLnBrk="0" hangingPunct="1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1200" b="0" i="0" u="none" strike="noStrike" cap="none" spc="0" baseline="0">
          <a:solidFill>
            <a:srgbClr val="000000"/>
          </a:solidFill>
          <a:uFillTx/>
          <a:latin typeface="+mn-lt"/>
          <a:ea typeface="+mn-ea"/>
          <a:cs typeface="+mn-cs"/>
          <a:sym typeface="Helvetica Neue Medium"/>
        </a:defRPr>
      </a:lvl4pPr>
      <a:lvl5pPr marL="0" marR="0" indent="0" algn="ctr" defTabSz="825500" rtl="0" eaLnBrk="1" latinLnBrk="0" hangingPunct="1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1200" b="0" i="0" u="none" strike="noStrike" cap="none" spc="0" baseline="0">
          <a:solidFill>
            <a:srgbClr val="000000"/>
          </a:solidFill>
          <a:uFillTx/>
          <a:latin typeface="+mn-lt"/>
          <a:ea typeface="+mn-ea"/>
          <a:cs typeface="+mn-cs"/>
          <a:sym typeface="Helvetica Neue Medium"/>
        </a:defRPr>
      </a:lvl5pPr>
      <a:lvl6pPr marL="0" marR="0" indent="0" algn="ctr" defTabSz="825500" rtl="0" eaLnBrk="1" latinLnBrk="0" hangingPunct="1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1200" b="0" i="0" u="none" strike="noStrike" cap="none" spc="0" baseline="0">
          <a:solidFill>
            <a:srgbClr val="000000"/>
          </a:solidFill>
          <a:uFillTx/>
          <a:latin typeface="+mn-lt"/>
          <a:ea typeface="+mn-ea"/>
          <a:cs typeface="+mn-cs"/>
          <a:sym typeface="Helvetica Neue Medium"/>
        </a:defRPr>
      </a:lvl6pPr>
      <a:lvl7pPr marL="0" marR="0" indent="0" algn="ctr" defTabSz="825500" rtl="0" eaLnBrk="1" latinLnBrk="0" hangingPunct="1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1200" b="0" i="0" u="none" strike="noStrike" cap="none" spc="0" baseline="0">
          <a:solidFill>
            <a:srgbClr val="000000"/>
          </a:solidFill>
          <a:uFillTx/>
          <a:latin typeface="+mn-lt"/>
          <a:ea typeface="+mn-ea"/>
          <a:cs typeface="+mn-cs"/>
          <a:sym typeface="Helvetica Neue Medium"/>
        </a:defRPr>
      </a:lvl7pPr>
      <a:lvl8pPr marL="0" marR="0" indent="0" algn="ctr" defTabSz="825500" rtl="0" eaLnBrk="1" latinLnBrk="0" hangingPunct="1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1200" b="0" i="0" u="none" strike="noStrike" cap="none" spc="0" baseline="0">
          <a:solidFill>
            <a:srgbClr val="000000"/>
          </a:solidFill>
          <a:uFillTx/>
          <a:latin typeface="+mn-lt"/>
          <a:ea typeface="+mn-ea"/>
          <a:cs typeface="+mn-cs"/>
          <a:sym typeface="Helvetica Neue Medium"/>
        </a:defRPr>
      </a:lvl8pPr>
      <a:lvl9pPr marL="0" marR="0" indent="0" algn="ctr" defTabSz="825500" rtl="0" eaLnBrk="1" latinLnBrk="0" hangingPunct="1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1200" b="0" i="0" u="none" strike="noStrike" cap="none" spc="0" baseline="0">
          <a:solidFill>
            <a:srgbClr val="000000"/>
          </a:solidFill>
          <a:uFillTx/>
          <a:latin typeface="+mn-lt"/>
          <a:ea typeface="+mn-ea"/>
          <a:cs typeface="+mn-cs"/>
          <a:sym typeface="Helvetica Neue Medium"/>
        </a:defRPr>
      </a:lvl9pPr>
    </p:titleStyle>
    <p:bodyStyle>
      <a:lvl1pPr marL="635000" marR="0" indent="-635000" algn="l" defTabSz="825500" eaLnBrk="1" latinLnBrk="0" hangingPunct="1">
        <a:lnSpc>
          <a:spcPct val="100000"/>
        </a:lnSpc>
        <a:spcBef>
          <a:spcPts val="5900"/>
        </a:spcBef>
        <a:spcAft>
          <a:spcPts val="0"/>
        </a:spcAft>
        <a:buClrTx/>
        <a:buSzPct val="125000"/>
        <a:buFontTx/>
        <a:buChar char="•"/>
        <a:tabLst/>
        <a:defRPr sz="5200" b="0" i="0" u="none" strike="noStrike" cap="none" spc="0" baseline="0">
          <a:solidFill>
            <a:srgbClr val="000000"/>
          </a:solidFill>
          <a:uFillTx/>
          <a:latin typeface="Helvetica Neue"/>
          <a:ea typeface="Helvetica Neue"/>
          <a:cs typeface="Helvetica Neue"/>
          <a:sym typeface="Helvetica Neue"/>
        </a:defRPr>
      </a:lvl1pPr>
      <a:lvl2pPr marL="1270000" marR="0" indent="-635000" algn="l" defTabSz="825500" eaLnBrk="1" latinLnBrk="0" hangingPunct="1">
        <a:lnSpc>
          <a:spcPct val="100000"/>
        </a:lnSpc>
        <a:spcBef>
          <a:spcPts val="5900"/>
        </a:spcBef>
        <a:spcAft>
          <a:spcPts val="0"/>
        </a:spcAft>
        <a:buClrTx/>
        <a:buSzPct val="125000"/>
        <a:buFontTx/>
        <a:buChar char="•"/>
        <a:tabLst/>
        <a:defRPr sz="5200" b="0" i="0" u="none" strike="noStrike" cap="none" spc="0" baseline="0">
          <a:solidFill>
            <a:srgbClr val="000000"/>
          </a:solidFill>
          <a:uFillTx/>
          <a:latin typeface="Helvetica Neue"/>
          <a:ea typeface="Helvetica Neue"/>
          <a:cs typeface="Helvetica Neue"/>
          <a:sym typeface="Helvetica Neue"/>
        </a:defRPr>
      </a:lvl2pPr>
      <a:lvl3pPr marL="1905000" marR="0" indent="-635000" algn="l" defTabSz="825500" eaLnBrk="1" latinLnBrk="0" hangingPunct="1">
        <a:lnSpc>
          <a:spcPct val="100000"/>
        </a:lnSpc>
        <a:spcBef>
          <a:spcPts val="5900"/>
        </a:spcBef>
        <a:spcAft>
          <a:spcPts val="0"/>
        </a:spcAft>
        <a:buClrTx/>
        <a:buSzPct val="125000"/>
        <a:buFontTx/>
        <a:buChar char="•"/>
        <a:tabLst/>
        <a:defRPr sz="5200" b="0" i="0" u="none" strike="noStrike" cap="none" spc="0" baseline="0">
          <a:solidFill>
            <a:srgbClr val="000000"/>
          </a:solidFill>
          <a:uFillTx/>
          <a:latin typeface="Helvetica Neue"/>
          <a:ea typeface="Helvetica Neue"/>
          <a:cs typeface="Helvetica Neue"/>
          <a:sym typeface="Helvetica Neue"/>
        </a:defRPr>
      </a:lvl3pPr>
      <a:lvl4pPr marL="2540000" marR="0" indent="-635000" algn="l" defTabSz="825500" eaLnBrk="1" latinLnBrk="0" hangingPunct="1">
        <a:lnSpc>
          <a:spcPct val="100000"/>
        </a:lnSpc>
        <a:spcBef>
          <a:spcPts val="5900"/>
        </a:spcBef>
        <a:spcAft>
          <a:spcPts val="0"/>
        </a:spcAft>
        <a:buClrTx/>
        <a:buSzPct val="125000"/>
        <a:buFontTx/>
        <a:buChar char="•"/>
        <a:tabLst/>
        <a:defRPr sz="5200" b="0" i="0" u="none" strike="noStrike" cap="none" spc="0" baseline="0">
          <a:solidFill>
            <a:srgbClr val="000000"/>
          </a:solidFill>
          <a:uFillTx/>
          <a:latin typeface="Helvetica Neue"/>
          <a:ea typeface="Helvetica Neue"/>
          <a:cs typeface="Helvetica Neue"/>
          <a:sym typeface="Helvetica Neue"/>
        </a:defRPr>
      </a:lvl4pPr>
      <a:lvl5pPr marL="3175000" marR="0" indent="-635000" algn="l" defTabSz="825500" eaLnBrk="1" latinLnBrk="0" hangingPunct="1">
        <a:lnSpc>
          <a:spcPct val="100000"/>
        </a:lnSpc>
        <a:spcBef>
          <a:spcPts val="5900"/>
        </a:spcBef>
        <a:spcAft>
          <a:spcPts val="0"/>
        </a:spcAft>
        <a:buClrTx/>
        <a:buSzPct val="125000"/>
        <a:buFontTx/>
        <a:buChar char="•"/>
        <a:tabLst/>
        <a:defRPr sz="5200" b="0" i="0" u="none" strike="noStrike" cap="none" spc="0" baseline="0">
          <a:solidFill>
            <a:srgbClr val="000000"/>
          </a:solidFill>
          <a:uFillTx/>
          <a:latin typeface="Helvetica Neue"/>
          <a:ea typeface="Helvetica Neue"/>
          <a:cs typeface="Helvetica Neue"/>
          <a:sym typeface="Helvetica Neue"/>
        </a:defRPr>
      </a:lvl5pPr>
      <a:lvl6pPr marL="3810000" marR="0" indent="-635000" algn="l" defTabSz="825500" eaLnBrk="1" latinLnBrk="0" hangingPunct="1">
        <a:lnSpc>
          <a:spcPct val="100000"/>
        </a:lnSpc>
        <a:spcBef>
          <a:spcPts val="5900"/>
        </a:spcBef>
        <a:spcAft>
          <a:spcPts val="0"/>
        </a:spcAft>
        <a:buClrTx/>
        <a:buSzPct val="125000"/>
        <a:buFontTx/>
        <a:buChar char="•"/>
        <a:tabLst/>
        <a:defRPr sz="5200" b="0" i="0" u="none" strike="noStrike" cap="none" spc="0" baseline="0">
          <a:solidFill>
            <a:srgbClr val="000000"/>
          </a:solidFill>
          <a:uFillTx/>
          <a:latin typeface="Helvetica Neue"/>
          <a:ea typeface="Helvetica Neue"/>
          <a:cs typeface="Helvetica Neue"/>
          <a:sym typeface="Helvetica Neue"/>
        </a:defRPr>
      </a:lvl6pPr>
      <a:lvl7pPr marL="4445000" marR="0" indent="-635000" algn="l" defTabSz="825500" eaLnBrk="1" latinLnBrk="0" hangingPunct="1">
        <a:lnSpc>
          <a:spcPct val="100000"/>
        </a:lnSpc>
        <a:spcBef>
          <a:spcPts val="5900"/>
        </a:spcBef>
        <a:spcAft>
          <a:spcPts val="0"/>
        </a:spcAft>
        <a:buClrTx/>
        <a:buSzPct val="125000"/>
        <a:buFontTx/>
        <a:buChar char="•"/>
        <a:tabLst/>
        <a:defRPr sz="5200" b="0" i="0" u="none" strike="noStrike" cap="none" spc="0" baseline="0">
          <a:solidFill>
            <a:srgbClr val="000000"/>
          </a:solidFill>
          <a:uFillTx/>
          <a:latin typeface="Helvetica Neue"/>
          <a:ea typeface="Helvetica Neue"/>
          <a:cs typeface="Helvetica Neue"/>
          <a:sym typeface="Helvetica Neue"/>
        </a:defRPr>
      </a:lvl7pPr>
      <a:lvl8pPr marL="5080000" marR="0" indent="-635000" algn="l" defTabSz="825500" eaLnBrk="1" latinLnBrk="0" hangingPunct="1">
        <a:lnSpc>
          <a:spcPct val="100000"/>
        </a:lnSpc>
        <a:spcBef>
          <a:spcPts val="5900"/>
        </a:spcBef>
        <a:spcAft>
          <a:spcPts val="0"/>
        </a:spcAft>
        <a:buClrTx/>
        <a:buSzPct val="125000"/>
        <a:buFontTx/>
        <a:buChar char="•"/>
        <a:tabLst/>
        <a:defRPr sz="5200" b="0" i="0" u="none" strike="noStrike" cap="none" spc="0" baseline="0">
          <a:solidFill>
            <a:srgbClr val="000000"/>
          </a:solidFill>
          <a:uFillTx/>
          <a:latin typeface="Helvetica Neue"/>
          <a:ea typeface="Helvetica Neue"/>
          <a:cs typeface="Helvetica Neue"/>
          <a:sym typeface="Helvetica Neue"/>
        </a:defRPr>
      </a:lvl8pPr>
      <a:lvl9pPr marL="5715000" marR="0" indent="-635000" algn="l" defTabSz="825500" eaLnBrk="1" latinLnBrk="0" hangingPunct="1">
        <a:lnSpc>
          <a:spcPct val="100000"/>
        </a:lnSpc>
        <a:spcBef>
          <a:spcPts val="5900"/>
        </a:spcBef>
        <a:spcAft>
          <a:spcPts val="0"/>
        </a:spcAft>
        <a:buClrTx/>
        <a:buSzPct val="125000"/>
        <a:buFontTx/>
        <a:buChar char="•"/>
        <a:tabLst/>
        <a:defRPr sz="5200" b="0" i="0" u="none" strike="noStrike" cap="none" spc="0" baseline="0">
          <a:solidFill>
            <a:srgbClr val="000000"/>
          </a:solidFill>
          <a:uFillTx/>
          <a:latin typeface="Helvetica Neue"/>
          <a:ea typeface="Helvetica Neue"/>
          <a:cs typeface="Helvetica Neue"/>
          <a:sym typeface="Helvetica Neue"/>
        </a:defRPr>
      </a:lvl9pPr>
    </p:bodyStyle>
    <p:otherStyle>
      <a:lvl1pPr marL="0" marR="0" indent="0" algn="ctr" defTabSz="825500" eaLnBrk="1" latinLnBrk="0" hangingPunct="1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24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Helvetica Neue Light"/>
        </a:defRPr>
      </a:lvl1pPr>
      <a:lvl2pPr marL="0" marR="0" indent="228600" algn="ctr" defTabSz="825500" eaLnBrk="1" latinLnBrk="0" hangingPunct="1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24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Helvetica Neue Light"/>
        </a:defRPr>
      </a:lvl2pPr>
      <a:lvl3pPr marL="0" marR="0" indent="457200" algn="ctr" defTabSz="825500" eaLnBrk="1" latinLnBrk="0" hangingPunct="1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24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Helvetica Neue Light"/>
        </a:defRPr>
      </a:lvl3pPr>
      <a:lvl4pPr marL="0" marR="0" indent="685800" algn="ctr" defTabSz="825500" eaLnBrk="1" latinLnBrk="0" hangingPunct="1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24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Helvetica Neue Light"/>
        </a:defRPr>
      </a:lvl4pPr>
      <a:lvl5pPr marL="0" marR="0" indent="914400" algn="ctr" defTabSz="825500" eaLnBrk="1" latinLnBrk="0" hangingPunct="1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24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Helvetica Neue Light"/>
        </a:defRPr>
      </a:lvl5pPr>
      <a:lvl6pPr marL="0" marR="0" indent="1143000" algn="ctr" defTabSz="825500" eaLnBrk="1" latinLnBrk="0" hangingPunct="1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24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Helvetica Neue Light"/>
        </a:defRPr>
      </a:lvl6pPr>
      <a:lvl7pPr marL="0" marR="0" indent="1371600" algn="ctr" defTabSz="825500" eaLnBrk="1" latinLnBrk="0" hangingPunct="1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24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Helvetica Neue Light"/>
        </a:defRPr>
      </a:lvl7pPr>
      <a:lvl8pPr marL="0" marR="0" indent="1600200" algn="ctr" defTabSz="825500" eaLnBrk="1" latinLnBrk="0" hangingPunct="1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24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Helvetica Neue Light"/>
        </a:defRPr>
      </a:lvl8pPr>
      <a:lvl9pPr marL="0" marR="0" indent="1828800" algn="ctr" defTabSz="825500" eaLnBrk="1" latinLnBrk="0" hangingPunct="1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24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Helvetica Neue Light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219200" y="549277"/>
            <a:ext cx="21945600" cy="2286000"/>
          </a:xfrm>
          <a:prstGeom prst="rect">
            <a:avLst/>
          </a:prstGeom>
        </p:spPr>
        <p:txBody>
          <a:bodyPr vert="horz" lIns="243834" tIns="121917" rIns="243834" bIns="121917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1219200" y="3200403"/>
            <a:ext cx="21945600" cy="9051925"/>
          </a:xfrm>
          <a:prstGeom prst="rect">
            <a:avLst/>
          </a:prstGeom>
        </p:spPr>
        <p:txBody>
          <a:bodyPr vert="horz" lIns="243834" tIns="121917" rIns="243834" bIns="121917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1219200" y="12712701"/>
            <a:ext cx="5689600" cy="730251"/>
          </a:xfrm>
          <a:prstGeom prst="rect">
            <a:avLst/>
          </a:prstGeom>
        </p:spPr>
        <p:txBody>
          <a:bodyPr vert="horz" lIns="243834" tIns="121917" rIns="243834" bIns="121917" rtlCol="0" anchor="ctr"/>
          <a:lstStyle>
            <a:lvl1pPr algn="l">
              <a:defRPr sz="3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defTabSz="2438339" hangingPunct="1"/>
            <a:endParaRPr lang="ru-RU" b="0" kern="1200">
              <a:solidFill>
                <a:prstClr val="black">
                  <a:tint val="75000"/>
                </a:prstClr>
              </a:solidFill>
              <a:latin typeface="PT Serif"/>
              <a:ea typeface="+mn-ea"/>
              <a:cs typeface="+mn-cs"/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8331200" y="12712701"/>
            <a:ext cx="7721600" cy="730251"/>
          </a:xfrm>
          <a:prstGeom prst="rect">
            <a:avLst/>
          </a:prstGeom>
        </p:spPr>
        <p:txBody>
          <a:bodyPr vert="horz" lIns="243834" tIns="121917" rIns="243834" bIns="121917" rtlCol="0" anchor="ctr"/>
          <a:lstStyle>
            <a:lvl1pPr algn="ctr">
              <a:defRPr sz="3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defTabSz="2438339" hangingPunct="1"/>
            <a:endParaRPr lang="ru-RU" b="0" kern="1200">
              <a:solidFill>
                <a:prstClr val="black">
                  <a:tint val="75000"/>
                </a:prstClr>
              </a:solidFill>
              <a:latin typeface="PT Serif"/>
              <a:ea typeface="+mn-ea"/>
              <a:cs typeface="+mn-cs"/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17475200" y="12712701"/>
            <a:ext cx="5689600" cy="730251"/>
          </a:xfrm>
          <a:prstGeom prst="rect">
            <a:avLst/>
          </a:prstGeom>
        </p:spPr>
        <p:txBody>
          <a:bodyPr vert="horz" lIns="243834" tIns="121917" rIns="243834" bIns="121917" rtlCol="0" anchor="ctr"/>
          <a:lstStyle>
            <a:lvl1pPr algn="r">
              <a:defRPr sz="3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defTabSz="2438339" hangingPunct="1"/>
            <a:fld id="{AFAE60AF-26C0-4F26-B6EA-302E8E682429}" type="slidenum">
              <a:rPr lang="ru-RU" b="0" kern="1200" smtClean="0">
                <a:solidFill>
                  <a:prstClr val="black">
                    <a:tint val="75000"/>
                  </a:prstClr>
                </a:solidFill>
                <a:latin typeface="PT Serif"/>
                <a:ea typeface="+mn-ea"/>
                <a:cs typeface="+mn-cs"/>
              </a:rPr>
              <a:pPr defTabSz="2438339" hangingPunct="1"/>
              <a:t>‹#›</a:t>
            </a:fld>
            <a:endParaRPr lang="ru-RU" b="0" kern="1200">
              <a:solidFill>
                <a:prstClr val="black">
                  <a:tint val="75000"/>
                </a:prstClr>
              </a:solidFill>
              <a:latin typeface="PT Serif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03574957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75" r:id="rId1"/>
    <p:sldLayoutId id="2147483776" r:id="rId2"/>
    <p:sldLayoutId id="2147483777" r:id="rId3"/>
    <p:sldLayoutId id="2147484089" r:id="rId4"/>
  </p:sldLayoutIdLst>
  <mc:AlternateContent xmlns:mc="http://schemas.openxmlformats.org/markup-compatibility/2006" xmlns:p14="http://schemas.microsoft.com/office/powerpoint/2010/main">
    <mc:Choice Requires="p14">
      <p:transition p14:dur="0" advClick="0"/>
    </mc:Choice>
    <mc:Fallback xmlns="">
      <p:transition advClick="0"/>
    </mc:Fallback>
  </mc:AlternateContent>
  <p:hf hdr="0" ftr="0" dt="0"/>
  <p:txStyles>
    <p:titleStyle>
      <a:lvl1pPr algn="ctr" defTabSz="2438339" rtl="0" eaLnBrk="1" latinLnBrk="0" hangingPunct="1">
        <a:spcBef>
          <a:spcPct val="0"/>
        </a:spcBef>
        <a:buNone/>
        <a:defRPr sz="117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914377" indent="-914377" algn="l" defTabSz="2438339" rtl="0" eaLnBrk="1" latinLnBrk="0" hangingPunct="1">
        <a:spcBef>
          <a:spcPct val="20000"/>
        </a:spcBef>
        <a:buFont typeface="Arial" panose="020B0604020202020204" pitchFamily="34" charset="0"/>
        <a:buChar char="•"/>
        <a:defRPr sz="8500" kern="1200">
          <a:solidFill>
            <a:schemeClr val="tx1"/>
          </a:solidFill>
          <a:latin typeface="+mn-lt"/>
          <a:ea typeface="+mn-ea"/>
          <a:cs typeface="+mn-cs"/>
        </a:defRPr>
      </a:lvl1pPr>
      <a:lvl2pPr marL="1981150" indent="-761981" algn="l" defTabSz="2438339" rtl="0" eaLnBrk="1" latinLnBrk="0" hangingPunct="1">
        <a:spcBef>
          <a:spcPct val="20000"/>
        </a:spcBef>
        <a:buFont typeface="Arial" panose="020B0604020202020204" pitchFamily="34" charset="0"/>
        <a:buChar char="–"/>
        <a:defRPr sz="7500" kern="1200">
          <a:solidFill>
            <a:schemeClr val="tx1"/>
          </a:solidFill>
          <a:latin typeface="+mn-lt"/>
          <a:ea typeface="+mn-ea"/>
          <a:cs typeface="+mn-cs"/>
        </a:defRPr>
      </a:lvl2pPr>
      <a:lvl3pPr marL="3047924" indent="-609585" algn="l" defTabSz="2438339" rtl="0" eaLnBrk="1" latinLnBrk="0" hangingPunct="1">
        <a:spcBef>
          <a:spcPct val="20000"/>
        </a:spcBef>
        <a:buFont typeface="Arial" panose="020B0604020202020204" pitchFamily="34" charset="0"/>
        <a:buChar char="•"/>
        <a:defRPr sz="6400" kern="1200">
          <a:solidFill>
            <a:schemeClr val="tx1"/>
          </a:solidFill>
          <a:latin typeface="+mn-lt"/>
          <a:ea typeface="+mn-ea"/>
          <a:cs typeface="+mn-cs"/>
        </a:defRPr>
      </a:lvl3pPr>
      <a:lvl4pPr marL="4267093" indent="-609585" algn="l" defTabSz="2438339" rtl="0" eaLnBrk="1" latinLnBrk="0" hangingPunct="1">
        <a:spcBef>
          <a:spcPct val="20000"/>
        </a:spcBef>
        <a:buFont typeface="Arial" panose="020B0604020202020204" pitchFamily="34" charset="0"/>
        <a:buChar char="–"/>
        <a:defRPr sz="5300" kern="1200">
          <a:solidFill>
            <a:schemeClr val="tx1"/>
          </a:solidFill>
          <a:latin typeface="+mn-lt"/>
          <a:ea typeface="+mn-ea"/>
          <a:cs typeface="+mn-cs"/>
        </a:defRPr>
      </a:lvl4pPr>
      <a:lvl5pPr marL="5486263" indent="-609585" algn="l" defTabSz="2438339" rtl="0" eaLnBrk="1" latinLnBrk="0" hangingPunct="1">
        <a:spcBef>
          <a:spcPct val="20000"/>
        </a:spcBef>
        <a:buFont typeface="Arial" panose="020B0604020202020204" pitchFamily="34" charset="0"/>
        <a:buChar char="»"/>
        <a:defRPr sz="5300" kern="1200">
          <a:solidFill>
            <a:schemeClr val="tx1"/>
          </a:solidFill>
          <a:latin typeface="+mn-lt"/>
          <a:ea typeface="+mn-ea"/>
          <a:cs typeface="+mn-cs"/>
        </a:defRPr>
      </a:lvl5pPr>
      <a:lvl6pPr marL="6705432" indent="-609585" algn="l" defTabSz="2438339" rtl="0" eaLnBrk="1" latinLnBrk="0" hangingPunct="1">
        <a:spcBef>
          <a:spcPct val="20000"/>
        </a:spcBef>
        <a:buFont typeface="Arial" panose="020B0604020202020204" pitchFamily="34" charset="0"/>
        <a:buChar char="•"/>
        <a:defRPr sz="5300" kern="1200">
          <a:solidFill>
            <a:schemeClr val="tx1"/>
          </a:solidFill>
          <a:latin typeface="+mn-lt"/>
          <a:ea typeface="+mn-ea"/>
          <a:cs typeface="+mn-cs"/>
        </a:defRPr>
      </a:lvl6pPr>
      <a:lvl7pPr marL="7924602" indent="-609585" algn="l" defTabSz="2438339" rtl="0" eaLnBrk="1" latinLnBrk="0" hangingPunct="1">
        <a:spcBef>
          <a:spcPct val="20000"/>
        </a:spcBef>
        <a:buFont typeface="Arial" panose="020B0604020202020204" pitchFamily="34" charset="0"/>
        <a:buChar char="•"/>
        <a:defRPr sz="5300" kern="1200">
          <a:solidFill>
            <a:schemeClr val="tx1"/>
          </a:solidFill>
          <a:latin typeface="+mn-lt"/>
          <a:ea typeface="+mn-ea"/>
          <a:cs typeface="+mn-cs"/>
        </a:defRPr>
      </a:lvl7pPr>
      <a:lvl8pPr marL="9143771" indent="-609585" algn="l" defTabSz="2438339" rtl="0" eaLnBrk="1" latinLnBrk="0" hangingPunct="1">
        <a:spcBef>
          <a:spcPct val="20000"/>
        </a:spcBef>
        <a:buFont typeface="Arial" panose="020B0604020202020204" pitchFamily="34" charset="0"/>
        <a:buChar char="•"/>
        <a:defRPr sz="5300" kern="1200">
          <a:solidFill>
            <a:schemeClr val="tx1"/>
          </a:solidFill>
          <a:latin typeface="+mn-lt"/>
          <a:ea typeface="+mn-ea"/>
          <a:cs typeface="+mn-cs"/>
        </a:defRPr>
      </a:lvl8pPr>
      <a:lvl9pPr marL="10362941" indent="-609585" algn="l" defTabSz="2438339" rtl="0" eaLnBrk="1" latinLnBrk="0" hangingPunct="1">
        <a:spcBef>
          <a:spcPct val="20000"/>
        </a:spcBef>
        <a:buFont typeface="Arial" panose="020B0604020202020204" pitchFamily="34" charset="0"/>
        <a:buChar char="•"/>
        <a:defRPr sz="53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2438339" rtl="0" eaLnBrk="1" latinLnBrk="0" hangingPunct="1">
        <a:defRPr sz="4800" kern="1200">
          <a:solidFill>
            <a:schemeClr val="tx1"/>
          </a:solidFill>
          <a:latin typeface="+mn-lt"/>
          <a:ea typeface="+mn-ea"/>
          <a:cs typeface="+mn-cs"/>
        </a:defRPr>
      </a:lvl1pPr>
      <a:lvl2pPr marL="1219170" algn="l" defTabSz="2438339" rtl="0" eaLnBrk="1" latinLnBrk="0" hangingPunct="1">
        <a:defRPr sz="4800" kern="1200">
          <a:solidFill>
            <a:schemeClr val="tx1"/>
          </a:solidFill>
          <a:latin typeface="+mn-lt"/>
          <a:ea typeface="+mn-ea"/>
          <a:cs typeface="+mn-cs"/>
        </a:defRPr>
      </a:lvl2pPr>
      <a:lvl3pPr marL="2438339" algn="l" defTabSz="2438339" rtl="0" eaLnBrk="1" latinLnBrk="0" hangingPunct="1">
        <a:defRPr sz="4800" kern="1200">
          <a:solidFill>
            <a:schemeClr val="tx1"/>
          </a:solidFill>
          <a:latin typeface="+mn-lt"/>
          <a:ea typeface="+mn-ea"/>
          <a:cs typeface="+mn-cs"/>
        </a:defRPr>
      </a:lvl3pPr>
      <a:lvl4pPr marL="3657509" algn="l" defTabSz="2438339" rtl="0" eaLnBrk="1" latinLnBrk="0" hangingPunct="1">
        <a:defRPr sz="4800" kern="1200">
          <a:solidFill>
            <a:schemeClr val="tx1"/>
          </a:solidFill>
          <a:latin typeface="+mn-lt"/>
          <a:ea typeface="+mn-ea"/>
          <a:cs typeface="+mn-cs"/>
        </a:defRPr>
      </a:lvl4pPr>
      <a:lvl5pPr marL="4876678" algn="l" defTabSz="2438339" rtl="0" eaLnBrk="1" latinLnBrk="0" hangingPunct="1">
        <a:defRPr sz="4800" kern="1200">
          <a:solidFill>
            <a:schemeClr val="tx1"/>
          </a:solidFill>
          <a:latin typeface="+mn-lt"/>
          <a:ea typeface="+mn-ea"/>
          <a:cs typeface="+mn-cs"/>
        </a:defRPr>
      </a:lvl5pPr>
      <a:lvl6pPr marL="6095848" algn="l" defTabSz="2438339" rtl="0" eaLnBrk="1" latinLnBrk="0" hangingPunct="1">
        <a:defRPr sz="4800" kern="1200">
          <a:solidFill>
            <a:schemeClr val="tx1"/>
          </a:solidFill>
          <a:latin typeface="+mn-lt"/>
          <a:ea typeface="+mn-ea"/>
          <a:cs typeface="+mn-cs"/>
        </a:defRPr>
      </a:lvl6pPr>
      <a:lvl7pPr marL="7315017" algn="l" defTabSz="2438339" rtl="0" eaLnBrk="1" latinLnBrk="0" hangingPunct="1">
        <a:defRPr sz="4800" kern="1200">
          <a:solidFill>
            <a:schemeClr val="tx1"/>
          </a:solidFill>
          <a:latin typeface="+mn-lt"/>
          <a:ea typeface="+mn-ea"/>
          <a:cs typeface="+mn-cs"/>
        </a:defRPr>
      </a:lvl7pPr>
      <a:lvl8pPr marL="8534187" algn="l" defTabSz="2438339" rtl="0" eaLnBrk="1" latinLnBrk="0" hangingPunct="1">
        <a:defRPr sz="4800" kern="1200">
          <a:solidFill>
            <a:schemeClr val="tx1"/>
          </a:solidFill>
          <a:latin typeface="+mn-lt"/>
          <a:ea typeface="+mn-ea"/>
          <a:cs typeface="+mn-cs"/>
        </a:defRPr>
      </a:lvl8pPr>
      <a:lvl9pPr marL="9753356" algn="l" defTabSz="2438339" rtl="0" eaLnBrk="1" latinLnBrk="0" hangingPunct="1">
        <a:defRPr sz="4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0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4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4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4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4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4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4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4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4.xml"/><Relationship Id="rId4" Type="http://schemas.openxmlformats.org/officeDocument/2006/relationships/chart" Target="../charts/chart1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4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4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4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4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4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4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8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Rectangle 27"/>
          <p:cNvSpPr/>
          <p:nvPr/>
        </p:nvSpPr>
        <p:spPr>
          <a:xfrm>
            <a:off x="0" y="-126776"/>
            <a:ext cx="24384000" cy="7543800"/>
          </a:xfrm>
          <a:prstGeom prst="rect">
            <a:avLst/>
          </a:prstGeom>
          <a:solidFill>
            <a:schemeClr val="accent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8666" dirty="0"/>
          </a:p>
        </p:txBody>
      </p:sp>
      <p:pic>
        <p:nvPicPr>
          <p:cNvPr id="20" name="Рисунок 19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359894" y="228600"/>
            <a:ext cx="11813410" cy="13258800"/>
          </a:xfrm>
          <a:prstGeom prst="rect">
            <a:avLst/>
          </a:prstGeom>
        </p:spPr>
      </p:pic>
      <p:pic>
        <p:nvPicPr>
          <p:cNvPr id="21" name="Рисунок 20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6" t="54217" r="794"/>
          <a:stretch/>
        </p:blipFill>
        <p:spPr>
          <a:xfrm>
            <a:off x="12359894" y="7384469"/>
            <a:ext cx="11813410" cy="6070376"/>
          </a:xfrm>
          <a:prstGeom prst="rect">
            <a:avLst/>
          </a:prstGeom>
        </p:spPr>
      </p:pic>
      <p:sp>
        <p:nvSpPr>
          <p:cNvPr id="8" name="Заголовок 1"/>
          <p:cNvSpPr txBox="1">
            <a:spLocks/>
          </p:cNvSpPr>
          <p:nvPr/>
        </p:nvSpPr>
        <p:spPr>
          <a:xfrm>
            <a:off x="125378" y="3401616"/>
            <a:ext cx="12426662" cy="324036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0" tIns="0" rIns="0" bIns="0" anchor="b">
            <a:noAutofit/>
          </a:bodyPr>
          <a:lstStyle>
            <a:lvl1pPr marL="0" marR="0" indent="0" algn="r" defTabSz="825500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534" b="1" i="0" u="none" strike="noStrike" cap="none" spc="0" baseline="0">
                <a:solidFill>
                  <a:schemeClr val="tx2"/>
                </a:solidFill>
                <a:uFillTx/>
                <a:latin typeface="Arial"/>
                <a:ea typeface="+mn-ea"/>
                <a:cs typeface="Arial"/>
                <a:sym typeface="Helvetica Neue Medium"/>
              </a:defRPr>
            </a:lvl1pPr>
            <a:lvl2pPr marL="0" marR="0" indent="0" algn="ctr" defTabSz="825500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1200" b="0" i="0" u="none" strike="noStrike" cap="none" spc="0" baseline="0"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Helvetica Neue Medium"/>
              </a:defRPr>
            </a:lvl2pPr>
            <a:lvl3pPr marL="0" marR="0" indent="0" algn="ctr" defTabSz="825500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1200" b="0" i="0" u="none" strike="noStrike" cap="none" spc="0" baseline="0"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Helvetica Neue Medium"/>
              </a:defRPr>
            </a:lvl3pPr>
            <a:lvl4pPr marL="0" marR="0" indent="0" algn="ctr" defTabSz="825500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1200" b="0" i="0" u="none" strike="noStrike" cap="none" spc="0" baseline="0"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Helvetica Neue Medium"/>
              </a:defRPr>
            </a:lvl4pPr>
            <a:lvl5pPr marL="0" marR="0" indent="0" algn="ctr" defTabSz="825500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1200" b="0" i="0" u="none" strike="noStrike" cap="none" spc="0" baseline="0"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Helvetica Neue Medium"/>
              </a:defRPr>
            </a:lvl5pPr>
            <a:lvl6pPr marL="0" marR="0" indent="0" algn="ctr" defTabSz="825500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1200" b="0" i="0" u="none" strike="noStrike" cap="none" spc="0" baseline="0"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Helvetica Neue Medium"/>
              </a:defRPr>
            </a:lvl6pPr>
            <a:lvl7pPr marL="0" marR="0" indent="0" algn="ctr" defTabSz="825500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1200" b="0" i="0" u="none" strike="noStrike" cap="none" spc="0" baseline="0"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Helvetica Neue Medium"/>
              </a:defRPr>
            </a:lvl7pPr>
            <a:lvl8pPr marL="0" marR="0" indent="0" algn="ctr" defTabSz="825500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1200" b="0" i="0" u="none" strike="noStrike" cap="none" spc="0" baseline="0"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Helvetica Neue Medium"/>
              </a:defRPr>
            </a:lvl8pPr>
            <a:lvl9pPr marL="0" marR="0" indent="0" algn="ctr" defTabSz="825500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1200" b="0" i="0" u="none" strike="noStrike" cap="none" spc="0" baseline="0"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Helvetica Neue Medium"/>
              </a:defRPr>
            </a:lvl9pPr>
          </a:lstStyle>
          <a:p>
            <a:pPr algn="l"/>
            <a:r>
              <a:rPr lang="ru-RU" sz="5400" dirty="0" smtClean="0">
                <a:solidFill>
                  <a:schemeClr val="bg1"/>
                </a:solidFill>
                <a:latin typeface="Segoe UI Light" panose="020B0502040204020203" pitchFamily="34" charset="0"/>
                <a:ea typeface="Segoe UI Historic" panose="020B0502040204020203" pitchFamily="34" charset="0"/>
                <a:cs typeface="Segoe UI Light" panose="020B0502040204020203" pitchFamily="34" charset="0"/>
              </a:rPr>
              <a:t>Новации Бюджетного кодекса Российской Федерации и нормативных</a:t>
            </a:r>
          </a:p>
          <a:p>
            <a:pPr algn="l"/>
            <a:r>
              <a:rPr lang="ru-RU" sz="5400" dirty="0">
                <a:solidFill>
                  <a:schemeClr val="bg1"/>
                </a:solidFill>
                <a:latin typeface="Segoe UI Light" panose="020B0502040204020203" pitchFamily="34" charset="0"/>
                <a:ea typeface="Segoe UI Historic" panose="020B0502040204020203" pitchFamily="34" charset="0"/>
                <a:cs typeface="Segoe UI Light" panose="020B0502040204020203" pitchFamily="34" charset="0"/>
              </a:rPr>
              <a:t>п</a:t>
            </a:r>
            <a:r>
              <a:rPr lang="ru-RU" sz="5400" dirty="0" smtClean="0">
                <a:solidFill>
                  <a:schemeClr val="bg1"/>
                </a:solidFill>
                <a:latin typeface="Segoe UI Light" panose="020B0502040204020203" pitchFamily="34" charset="0"/>
                <a:ea typeface="Segoe UI Historic" panose="020B0502040204020203" pitchFamily="34" charset="0"/>
                <a:cs typeface="Segoe UI Light" panose="020B0502040204020203" pitchFamily="34" charset="0"/>
              </a:rPr>
              <a:t>равовых актов в части казначейского сопровождения средств, предоставленных из бюджета субъекта Российской Федерации (</a:t>
            </a:r>
            <a:r>
              <a:rPr lang="ru-RU" sz="5400" smtClean="0">
                <a:solidFill>
                  <a:schemeClr val="bg1"/>
                </a:solidFill>
                <a:latin typeface="Segoe UI Light" panose="020B0502040204020203" pitchFamily="34" charset="0"/>
                <a:ea typeface="Segoe UI Historic" panose="020B0502040204020203" pitchFamily="34" charset="0"/>
                <a:cs typeface="Segoe UI Light" panose="020B0502040204020203" pitchFamily="34" charset="0"/>
              </a:rPr>
              <a:t>местного бюджета)</a:t>
            </a:r>
            <a:endParaRPr lang="ru-RU" sz="5400" dirty="0">
              <a:solidFill>
                <a:schemeClr val="bg1"/>
              </a:solidFill>
              <a:latin typeface="Segoe UI Light" panose="020B0502040204020203" pitchFamily="34" charset="0"/>
              <a:ea typeface="Segoe UI Historic" panose="020B0502040204020203" pitchFamily="34" charset="0"/>
              <a:cs typeface="Segoe UI Light" panose="020B0502040204020203" pitchFamily="34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1606824" y="7749593"/>
            <a:ext cx="11593288" cy="2323505"/>
          </a:xfrm>
          <a:prstGeom prst="rect">
            <a:avLst/>
          </a:prstGeom>
          <a:noFill/>
        </p:spPr>
        <p:txBody>
          <a:bodyPr wrap="square" lIns="91254" tIns="45617" rIns="91254" bIns="45617" rtlCol="0">
            <a:spAutoFit/>
          </a:bodyPr>
          <a:lstStyle/>
          <a:p>
            <a:pPr algn="l"/>
            <a:r>
              <a:rPr lang="ru-RU" sz="3500" b="0" kern="1200" dirty="0" smtClean="0">
                <a:solidFill>
                  <a:schemeClr val="accent1">
                    <a:lumMod val="50000"/>
                  </a:schemeClr>
                </a:solidFill>
                <a:latin typeface="Segoe UI Light" panose="020B0502040204020203" pitchFamily="34" charset="0"/>
                <a:ea typeface="+mn-ea"/>
                <a:cs typeface="Segoe UI Light" panose="020B0502040204020203" pitchFamily="34" charset="0"/>
              </a:rPr>
              <a:t>Харитонова Ольга Владимировна</a:t>
            </a:r>
            <a:endParaRPr lang="ru-RU" sz="3500" b="0" kern="1200" dirty="0">
              <a:solidFill>
                <a:schemeClr val="accent1">
                  <a:lumMod val="50000"/>
                </a:schemeClr>
              </a:solidFill>
              <a:latin typeface="Segoe UI Light" panose="020B0502040204020203" pitchFamily="34" charset="0"/>
              <a:ea typeface="+mn-ea"/>
              <a:cs typeface="Segoe UI Light" panose="020B0502040204020203" pitchFamily="34" charset="0"/>
            </a:endParaRPr>
          </a:p>
          <a:p>
            <a:pPr algn="l"/>
            <a:r>
              <a:rPr lang="ru-RU" sz="3500" b="0" kern="1200" dirty="0">
                <a:solidFill>
                  <a:schemeClr val="accent1">
                    <a:lumMod val="50000"/>
                  </a:schemeClr>
                </a:solidFill>
                <a:latin typeface="Segoe UI Light" panose="020B0502040204020203" pitchFamily="34" charset="0"/>
                <a:ea typeface="+mn-ea"/>
                <a:cs typeface="Segoe UI Light" panose="020B0502040204020203" pitchFamily="34" charset="0"/>
              </a:rPr>
              <a:t>з</a:t>
            </a:r>
            <a:r>
              <a:rPr lang="ru-RU" sz="3500" b="0" kern="1200" dirty="0" smtClean="0">
                <a:solidFill>
                  <a:schemeClr val="accent1">
                    <a:lumMod val="50000"/>
                  </a:schemeClr>
                </a:solidFill>
                <a:latin typeface="Segoe UI Light" panose="020B0502040204020203" pitchFamily="34" charset="0"/>
                <a:ea typeface="+mn-ea"/>
                <a:cs typeface="Segoe UI Light" panose="020B0502040204020203" pitchFamily="34" charset="0"/>
              </a:rPr>
              <a:t>аместитель начальника </a:t>
            </a:r>
            <a:r>
              <a:rPr lang="ru-RU" sz="3500" b="0" kern="1200" dirty="0">
                <a:solidFill>
                  <a:schemeClr val="accent1">
                    <a:lumMod val="50000"/>
                  </a:schemeClr>
                </a:solidFill>
                <a:latin typeface="Segoe UI Light" panose="020B0502040204020203" pitchFamily="34" charset="0"/>
                <a:ea typeface="+mn-ea"/>
                <a:cs typeface="Segoe UI Light" panose="020B0502040204020203" pitchFamily="34" charset="0"/>
              </a:rPr>
              <a:t>Управления казначейского сопровождения </a:t>
            </a:r>
            <a:r>
              <a:rPr lang="ru-RU" sz="3500" b="0" kern="1200" dirty="0" smtClean="0">
                <a:solidFill>
                  <a:schemeClr val="accent1">
                    <a:lumMod val="50000"/>
                  </a:schemeClr>
                </a:solidFill>
                <a:latin typeface="Segoe UI Light" panose="020B0502040204020203" pitchFamily="34" charset="0"/>
                <a:ea typeface="+mn-ea"/>
                <a:cs typeface="Segoe UI Light" panose="020B0502040204020203" pitchFamily="34" charset="0"/>
              </a:rPr>
              <a:t>Федерального казначейства</a:t>
            </a:r>
          </a:p>
          <a:p>
            <a:pPr algn="l"/>
            <a:endParaRPr lang="ru-RU" sz="4000" dirty="0">
              <a:solidFill>
                <a:schemeClr val="accent1">
                  <a:lumMod val="50000"/>
                </a:schemeClr>
              </a:solidFill>
              <a:latin typeface="Segoe UI Light" panose="020B0502040204020203" pitchFamily="34" charset="0"/>
              <a:cs typeface="Segoe UI Light" panose="020B0502040204020203" pitchFamily="34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9167664" y="12735580"/>
            <a:ext cx="74295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800" b="0" dirty="0" smtClean="0">
                <a:solidFill>
                  <a:schemeClr val="bg1">
                    <a:lumMod val="65000"/>
                  </a:schemeClr>
                </a:solidFill>
                <a:latin typeface="Segoe UI Light" panose="020B0502040204020203" pitchFamily="34" charset="0"/>
                <a:ea typeface="Segoe UI Black" panose="020B0A02040204020203" pitchFamily="34" charset="0"/>
                <a:cs typeface="Segoe UI Light" panose="020B0502040204020203" pitchFamily="34" charset="0"/>
              </a:rPr>
              <a:t>февраль 2022 </a:t>
            </a:r>
            <a:r>
              <a:rPr lang="ru-RU" sz="2800" b="0" dirty="0">
                <a:solidFill>
                  <a:schemeClr val="bg1">
                    <a:lumMod val="65000"/>
                  </a:schemeClr>
                </a:solidFill>
                <a:latin typeface="Segoe UI Light" panose="020B0502040204020203" pitchFamily="34" charset="0"/>
                <a:ea typeface="Segoe UI Black" panose="020B0A02040204020203" pitchFamily="34" charset="0"/>
                <a:cs typeface="Segoe UI Light" panose="020B0502040204020203" pitchFamily="34" charset="0"/>
              </a:rPr>
              <a:t>год</a:t>
            </a:r>
            <a:endParaRPr lang="en-US" sz="2800" b="0" dirty="0">
              <a:solidFill>
                <a:schemeClr val="bg1">
                  <a:lumMod val="65000"/>
                </a:schemeClr>
              </a:solidFill>
              <a:latin typeface="Segoe UI Light" panose="020B0502040204020203" pitchFamily="34" charset="0"/>
              <a:ea typeface="Segoe UI Black" panose="020B0A02040204020203" pitchFamily="34" charset="0"/>
              <a:cs typeface="Segoe UI Light" panose="020B0502040204020203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507987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Click="0"/>
    </mc:Choice>
    <mc:Fallback xmlns="">
      <p:transition advClick="0"/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object 2"/>
          <p:cNvSpPr/>
          <p:nvPr/>
        </p:nvSpPr>
        <p:spPr>
          <a:xfrm flipV="1">
            <a:off x="5973" y="1060240"/>
            <a:ext cx="24372075" cy="748891"/>
          </a:xfrm>
          <a:custGeom>
            <a:avLst/>
            <a:gdLst/>
            <a:ahLst/>
            <a:cxnLst/>
            <a:rect l="l" t="t" r="r" b="b"/>
            <a:pathLst>
              <a:path w="4416425">
                <a:moveTo>
                  <a:pt x="0" y="0"/>
                </a:moveTo>
                <a:lnTo>
                  <a:pt x="4415994" y="0"/>
                </a:lnTo>
              </a:path>
            </a:pathLst>
          </a:custGeom>
          <a:ln w="12700">
            <a:solidFill>
              <a:schemeClr val="bg1">
                <a:lumMod val="85000"/>
              </a:schemeClr>
            </a:solidFill>
          </a:ln>
        </p:spPr>
        <p:txBody>
          <a:bodyPr wrap="square" lIns="0" tIns="0" rIns="0" bIns="0" rtlCol="0"/>
          <a:lstStyle/>
          <a:p>
            <a:endParaRPr sz="7600" dirty="0"/>
          </a:p>
        </p:txBody>
      </p:sp>
      <p:sp>
        <p:nvSpPr>
          <p:cNvPr id="42" name="TextBox 41"/>
          <p:cNvSpPr txBox="1"/>
          <p:nvPr/>
        </p:nvSpPr>
        <p:spPr>
          <a:xfrm>
            <a:off x="6575376" y="390183"/>
            <a:ext cx="17469248" cy="1477321"/>
          </a:xfrm>
          <a:prstGeom prst="rect">
            <a:avLst/>
          </a:prstGeom>
          <a:ln w="12700">
            <a:miter lim="400000"/>
          </a:ln>
        </p:spPr>
        <p:txBody>
          <a:bodyPr lIns="0" tIns="0" rIns="0" bIns="0" anchor="ctr">
            <a:noAutofit/>
          </a:bodyPr>
          <a:lstStyle>
            <a:lvl1pPr algn="r">
              <a:defRPr sz="4000">
                <a:solidFill>
                  <a:schemeClr val="bg2">
                    <a:lumMod val="50000"/>
                  </a:schemeClr>
                </a:solidFill>
                <a:latin typeface="Segoe UI Light" panose="020B0502040204020203" pitchFamily="34" charset="0"/>
                <a:ea typeface="+mn-ea"/>
                <a:cs typeface="Segoe UI Light" panose="020B0502040204020203" pitchFamily="34" charset="0"/>
                <a:sym typeface="Helvetica Neue Medium"/>
              </a:defRPr>
            </a:lvl1pPr>
            <a:lvl2pPr indent="0">
              <a:defRPr sz="11200" b="0">
                <a:latin typeface="+mn-lt"/>
                <a:ea typeface="+mn-ea"/>
                <a:cs typeface="+mn-cs"/>
                <a:sym typeface="Helvetica Neue Medium"/>
              </a:defRPr>
            </a:lvl2pPr>
            <a:lvl3pPr indent="0">
              <a:defRPr sz="11200" b="0">
                <a:latin typeface="+mn-lt"/>
                <a:ea typeface="+mn-ea"/>
                <a:cs typeface="+mn-cs"/>
                <a:sym typeface="Helvetica Neue Medium"/>
              </a:defRPr>
            </a:lvl3pPr>
            <a:lvl4pPr indent="0">
              <a:defRPr sz="11200" b="0">
                <a:latin typeface="+mn-lt"/>
                <a:ea typeface="+mn-ea"/>
                <a:cs typeface="+mn-cs"/>
                <a:sym typeface="Helvetica Neue Medium"/>
              </a:defRPr>
            </a:lvl4pPr>
            <a:lvl5pPr indent="0">
              <a:defRPr sz="11200" b="0">
                <a:latin typeface="+mn-lt"/>
                <a:ea typeface="+mn-ea"/>
                <a:cs typeface="+mn-cs"/>
                <a:sym typeface="Helvetica Neue Medium"/>
              </a:defRPr>
            </a:lvl5pPr>
            <a:lvl6pPr indent="0">
              <a:defRPr sz="11200" b="0">
                <a:latin typeface="+mn-lt"/>
                <a:ea typeface="+mn-ea"/>
                <a:cs typeface="+mn-cs"/>
                <a:sym typeface="Helvetica Neue Medium"/>
              </a:defRPr>
            </a:lvl6pPr>
            <a:lvl7pPr indent="0">
              <a:defRPr sz="11200" b="0">
                <a:latin typeface="+mn-lt"/>
                <a:ea typeface="+mn-ea"/>
                <a:cs typeface="+mn-cs"/>
                <a:sym typeface="Helvetica Neue Medium"/>
              </a:defRPr>
            </a:lvl7pPr>
            <a:lvl8pPr indent="0">
              <a:defRPr sz="11200" b="0">
                <a:latin typeface="+mn-lt"/>
                <a:ea typeface="+mn-ea"/>
                <a:cs typeface="+mn-cs"/>
                <a:sym typeface="Helvetica Neue Medium"/>
              </a:defRPr>
            </a:lvl8pPr>
            <a:lvl9pPr indent="0">
              <a:defRPr sz="11200" b="0">
                <a:latin typeface="+mn-lt"/>
                <a:ea typeface="+mn-ea"/>
                <a:cs typeface="+mn-cs"/>
                <a:sym typeface="Helvetica Neue Medium"/>
              </a:defRPr>
            </a:lvl9pPr>
          </a:lstStyle>
          <a:p>
            <a:endParaRPr lang="ru-RU" dirty="0"/>
          </a:p>
        </p:txBody>
      </p:sp>
      <p:sp>
        <p:nvSpPr>
          <p:cNvPr id="37" name="Прямоугольник 36"/>
          <p:cNvSpPr/>
          <p:nvPr/>
        </p:nvSpPr>
        <p:spPr>
          <a:xfrm>
            <a:off x="609600" y="162432"/>
            <a:ext cx="3860800" cy="16256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243834" tIns="121917" rIns="243834" bIns="121917" rtlCol="0" anchor="ctr"/>
          <a:lstStyle/>
          <a:p>
            <a:pPr algn="ctr"/>
            <a:endParaRPr lang="ru-RU" dirty="0"/>
          </a:p>
        </p:txBody>
      </p:sp>
      <p:pic>
        <p:nvPicPr>
          <p:cNvPr id="6" name="Рисунок 2"/>
          <p:cNvPicPr>
            <a:picLocks noChangeAspect="1"/>
          </p:cNvPicPr>
          <p:nvPr/>
        </p:nvPicPr>
        <p:blipFill>
          <a:blip r:embed="rId3"/>
          <a:stretch/>
        </p:blipFill>
        <p:spPr bwMode="auto">
          <a:xfrm>
            <a:off x="166664" y="521296"/>
            <a:ext cx="3456384" cy="1287835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6647384" y="325753"/>
            <a:ext cx="17469248" cy="1477321"/>
          </a:xfrm>
          <a:prstGeom prst="rect">
            <a:avLst/>
          </a:prstGeom>
          <a:ln w="12700">
            <a:miter lim="400000"/>
          </a:ln>
        </p:spPr>
        <p:txBody>
          <a:bodyPr lIns="0" tIns="0" rIns="0" bIns="0" anchor="ctr">
            <a:noAutofit/>
          </a:bodyPr>
          <a:lstStyle>
            <a:lvl1pPr algn="r">
              <a:defRPr sz="4000">
                <a:solidFill>
                  <a:schemeClr val="bg2">
                    <a:lumMod val="50000"/>
                  </a:schemeClr>
                </a:solidFill>
                <a:latin typeface="Segoe UI Light" panose="020B0502040204020203" pitchFamily="34" charset="0"/>
                <a:ea typeface="+mn-ea"/>
                <a:cs typeface="Segoe UI Light" panose="020B0502040204020203" pitchFamily="34" charset="0"/>
                <a:sym typeface="Helvetica Neue Medium"/>
              </a:defRPr>
            </a:lvl1pPr>
            <a:lvl2pPr indent="0">
              <a:defRPr sz="11200" b="0">
                <a:latin typeface="+mn-lt"/>
                <a:ea typeface="+mn-ea"/>
                <a:cs typeface="+mn-cs"/>
                <a:sym typeface="Helvetica Neue Medium"/>
              </a:defRPr>
            </a:lvl2pPr>
            <a:lvl3pPr indent="0">
              <a:defRPr sz="11200" b="0">
                <a:latin typeface="+mn-lt"/>
                <a:ea typeface="+mn-ea"/>
                <a:cs typeface="+mn-cs"/>
                <a:sym typeface="Helvetica Neue Medium"/>
              </a:defRPr>
            </a:lvl3pPr>
            <a:lvl4pPr indent="0">
              <a:defRPr sz="11200" b="0">
                <a:latin typeface="+mn-lt"/>
                <a:ea typeface="+mn-ea"/>
                <a:cs typeface="+mn-cs"/>
                <a:sym typeface="Helvetica Neue Medium"/>
              </a:defRPr>
            </a:lvl4pPr>
            <a:lvl5pPr indent="0">
              <a:defRPr sz="11200" b="0">
                <a:latin typeface="+mn-lt"/>
                <a:ea typeface="+mn-ea"/>
                <a:cs typeface="+mn-cs"/>
                <a:sym typeface="Helvetica Neue Medium"/>
              </a:defRPr>
            </a:lvl5pPr>
            <a:lvl6pPr indent="0">
              <a:defRPr sz="11200" b="0">
                <a:latin typeface="+mn-lt"/>
                <a:ea typeface="+mn-ea"/>
                <a:cs typeface="+mn-cs"/>
                <a:sym typeface="Helvetica Neue Medium"/>
              </a:defRPr>
            </a:lvl6pPr>
            <a:lvl7pPr indent="0">
              <a:defRPr sz="11200" b="0">
                <a:latin typeface="+mn-lt"/>
                <a:ea typeface="+mn-ea"/>
                <a:cs typeface="+mn-cs"/>
                <a:sym typeface="Helvetica Neue Medium"/>
              </a:defRPr>
            </a:lvl7pPr>
            <a:lvl8pPr indent="0">
              <a:defRPr sz="11200" b="0">
                <a:latin typeface="+mn-lt"/>
                <a:ea typeface="+mn-ea"/>
                <a:cs typeface="+mn-cs"/>
                <a:sym typeface="Helvetica Neue Medium"/>
              </a:defRPr>
            </a:lvl8pPr>
            <a:lvl9pPr indent="0">
              <a:defRPr sz="11200" b="0">
                <a:latin typeface="+mn-lt"/>
                <a:ea typeface="+mn-ea"/>
                <a:cs typeface="+mn-cs"/>
                <a:sym typeface="Helvetica Neue Medium"/>
              </a:defRPr>
            </a:lvl9pPr>
          </a:lstStyle>
          <a:p>
            <a:r>
              <a:rPr lang="ru-RU" dirty="0" smtClean="0">
                <a:solidFill>
                  <a:schemeClr val="tx1"/>
                </a:solidFill>
              </a:rPr>
              <a:t>Бюджетный кодекс Российской Федерации</a:t>
            </a:r>
            <a:endParaRPr lang="ru-RU" dirty="0">
              <a:solidFill>
                <a:schemeClr val="tx1"/>
              </a:solidFill>
            </a:endParaRPr>
          </a:p>
        </p:txBody>
      </p:sp>
      <p:sp>
        <p:nvSpPr>
          <p:cNvPr id="8" name="Номер слайда 3"/>
          <p:cNvSpPr>
            <a:spLocks noGrp="1"/>
          </p:cNvSpPr>
          <p:nvPr>
            <p:ph type="sldNum" sz="quarter" idx="12"/>
          </p:nvPr>
        </p:nvSpPr>
        <p:spPr>
          <a:xfrm>
            <a:off x="23774997" y="13069539"/>
            <a:ext cx="245260" cy="410369"/>
          </a:xfrm>
        </p:spPr>
        <p:txBody>
          <a:bodyPr/>
          <a:lstStyle/>
          <a:p>
            <a:r>
              <a:rPr lang="ru-RU" sz="2000" dirty="0">
                <a:solidFill>
                  <a:schemeClr val="bg2"/>
                </a:solidFill>
              </a:rPr>
              <a:t>2</a:t>
            </a:r>
          </a:p>
        </p:txBody>
      </p:sp>
      <p:sp>
        <p:nvSpPr>
          <p:cNvPr id="11" name="Прямоугольник 3"/>
          <p:cNvSpPr>
            <a:spLocks noChangeArrowheads="1"/>
          </p:cNvSpPr>
          <p:nvPr/>
        </p:nvSpPr>
        <p:spPr bwMode="auto">
          <a:xfrm>
            <a:off x="609600" y="2184400"/>
            <a:ext cx="23368000" cy="694035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243834" tIns="121917" rIns="243834" bIns="121917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marL="761981" indent="-761981" algn="l">
              <a:buFont typeface="Wingdings" panose="05000000000000000000" pitchFamily="2" charset="2"/>
              <a:buChar char="ü"/>
            </a:pPr>
            <a:endParaRPr lang="ru-RU" sz="4000" dirty="0" smtClean="0">
              <a:solidFill>
                <a:schemeClr val="bg2">
                  <a:lumMod val="50000"/>
                </a:schemeClr>
              </a:solidFill>
              <a:latin typeface="Segoe UI Light" panose="020B0502040204020203" pitchFamily="34" charset="0"/>
              <a:ea typeface="+mn-ea"/>
              <a:cs typeface="Segoe UI Light" panose="020B0502040204020203" pitchFamily="34" charset="0"/>
              <a:sym typeface="Helvetica Neue Medium"/>
            </a:endParaRPr>
          </a:p>
          <a:p>
            <a:pPr>
              <a:buNone/>
            </a:pPr>
            <a:r>
              <a:rPr lang="ru-RU" sz="4000" dirty="0">
                <a:latin typeface="Segoe UI Light" panose="020B0502040204020203" pitchFamily="34" charset="0"/>
                <a:ea typeface="+mn-ea"/>
                <a:cs typeface="Segoe UI Light" panose="020B0502040204020203" pitchFamily="34" charset="0"/>
                <a:sym typeface="Helvetica Neue Medium"/>
              </a:rPr>
              <a:t>Федеральный закон </a:t>
            </a:r>
          </a:p>
          <a:p>
            <a:pPr>
              <a:buNone/>
            </a:pPr>
            <a:r>
              <a:rPr lang="ru-RU" sz="4000" dirty="0">
                <a:latin typeface="Segoe UI Light" panose="020B0502040204020203" pitchFamily="34" charset="0"/>
                <a:ea typeface="+mn-ea"/>
                <a:cs typeface="Segoe UI Light" panose="020B0502040204020203" pitchFamily="34" charset="0"/>
                <a:sym typeface="Helvetica Neue Medium"/>
              </a:rPr>
              <a:t>от 01.07.2021 № 244-ФЗ</a:t>
            </a:r>
          </a:p>
          <a:p>
            <a:pPr>
              <a:buNone/>
            </a:pPr>
            <a:endParaRPr lang="ru-RU" sz="4000" dirty="0">
              <a:latin typeface="Segoe UI Light" panose="020B0502040204020203" pitchFamily="34" charset="0"/>
              <a:ea typeface="+mn-ea"/>
              <a:cs typeface="Segoe UI Light" panose="020B0502040204020203" pitchFamily="34" charset="0"/>
              <a:sym typeface="Helvetica Neue Medium"/>
            </a:endParaRPr>
          </a:p>
          <a:p>
            <a:pPr>
              <a:buNone/>
            </a:pPr>
            <a:r>
              <a:rPr lang="ru-RU" sz="4000" dirty="0">
                <a:latin typeface="Segoe UI Light" panose="020B0502040204020203" pitchFamily="34" charset="0"/>
                <a:ea typeface="+mn-ea"/>
                <a:cs typeface="Segoe UI Light" panose="020B0502040204020203" pitchFamily="34" charset="0"/>
                <a:sym typeface="Helvetica Neue Medium"/>
              </a:rPr>
              <a:t>«О внесении изменений в Бюджетный кодекс Российской Федерации и </a:t>
            </a:r>
          </a:p>
          <a:p>
            <a:pPr>
              <a:buNone/>
            </a:pPr>
            <a:r>
              <a:rPr lang="ru-RU" sz="4000" dirty="0">
                <a:latin typeface="Segoe UI Light" panose="020B0502040204020203" pitchFamily="34" charset="0"/>
                <a:ea typeface="+mn-ea"/>
                <a:cs typeface="Segoe UI Light" panose="020B0502040204020203" pitchFamily="34" charset="0"/>
                <a:sym typeface="Helvetica Neue Medium"/>
              </a:rPr>
              <a:t>о приостановлении действия пункта 4 статьи 242.17 </a:t>
            </a:r>
          </a:p>
          <a:p>
            <a:pPr>
              <a:buNone/>
            </a:pPr>
            <a:r>
              <a:rPr lang="ru-RU" sz="4000" dirty="0">
                <a:latin typeface="Segoe UI Light" panose="020B0502040204020203" pitchFamily="34" charset="0"/>
                <a:ea typeface="+mn-ea"/>
                <a:cs typeface="Segoe UI Light" panose="020B0502040204020203" pitchFamily="34" charset="0"/>
                <a:sym typeface="Helvetica Neue Medium"/>
              </a:rPr>
              <a:t>Бюджетного кодекса Российской Федерации»</a:t>
            </a:r>
          </a:p>
          <a:p>
            <a:pPr>
              <a:buNone/>
            </a:pPr>
            <a:endParaRPr lang="ru-RU" sz="4000" dirty="0">
              <a:latin typeface="Segoe UI Light" panose="020B0502040204020203" pitchFamily="34" charset="0"/>
              <a:ea typeface="+mn-ea"/>
              <a:cs typeface="Segoe UI Light" panose="020B0502040204020203" pitchFamily="34" charset="0"/>
              <a:sym typeface="Helvetica Neue Medium"/>
            </a:endParaRPr>
          </a:p>
          <a:p>
            <a:pPr>
              <a:buNone/>
            </a:pPr>
            <a:endParaRPr lang="ru-RU" sz="4000" dirty="0">
              <a:solidFill>
                <a:schemeClr val="bg2">
                  <a:lumMod val="50000"/>
                </a:schemeClr>
              </a:solidFill>
              <a:latin typeface="Segoe UI Light" panose="020B0502040204020203" pitchFamily="34" charset="0"/>
              <a:ea typeface="+mn-ea"/>
              <a:cs typeface="Segoe UI Light" panose="020B0502040204020203" pitchFamily="34" charset="0"/>
              <a:sym typeface="Helvetica Neue Medium"/>
            </a:endParaRPr>
          </a:p>
          <a:p>
            <a:pPr>
              <a:buNone/>
            </a:pPr>
            <a:r>
              <a:rPr lang="ru-RU" sz="4000" dirty="0" smtClean="0">
                <a:latin typeface="Segoe UI Light" panose="020B0502040204020203" pitchFamily="34" charset="0"/>
                <a:ea typeface="+mn-ea"/>
                <a:cs typeface="Segoe UI Light" panose="020B0502040204020203" pitchFamily="34" charset="0"/>
                <a:sym typeface="Helvetica Neue Medium"/>
              </a:rPr>
              <a:t>Вступил </a:t>
            </a:r>
            <a:r>
              <a:rPr lang="ru-RU" sz="4000" dirty="0">
                <a:latin typeface="Segoe UI Light" panose="020B0502040204020203" pitchFamily="34" charset="0"/>
                <a:ea typeface="+mn-ea"/>
                <a:cs typeface="Segoe UI Light" panose="020B0502040204020203" pitchFamily="34" charset="0"/>
                <a:sym typeface="Helvetica Neue Medium"/>
              </a:rPr>
              <a:t>в силу – </a:t>
            </a:r>
            <a:r>
              <a:rPr lang="ru-RU" sz="4000" dirty="0">
                <a:solidFill>
                  <a:srgbClr val="125194"/>
                </a:solidFill>
                <a:latin typeface="Segoe UI Light" panose="020B0502040204020203" pitchFamily="34" charset="0"/>
                <a:ea typeface="+mn-ea"/>
                <a:cs typeface="Segoe UI Light" panose="020B0502040204020203" pitchFamily="34" charset="0"/>
                <a:sym typeface="Helvetica Neue Medium"/>
              </a:rPr>
              <a:t>с 1 января 2022 </a:t>
            </a:r>
            <a:r>
              <a:rPr lang="ru-RU" sz="4000" dirty="0" smtClean="0">
                <a:solidFill>
                  <a:srgbClr val="125194"/>
                </a:solidFill>
                <a:latin typeface="Segoe UI Light" panose="020B0502040204020203" pitchFamily="34" charset="0"/>
                <a:ea typeface="+mn-ea"/>
                <a:cs typeface="Segoe UI Light" panose="020B0502040204020203" pitchFamily="34" charset="0"/>
                <a:sym typeface="Helvetica Neue Medium"/>
              </a:rPr>
              <a:t>года</a:t>
            </a:r>
            <a:endParaRPr lang="ru-RU" sz="4000" dirty="0">
              <a:solidFill>
                <a:srgbClr val="125194"/>
              </a:solidFill>
              <a:latin typeface="Segoe UI Light" panose="020B0502040204020203" pitchFamily="34" charset="0"/>
              <a:ea typeface="+mn-ea"/>
              <a:cs typeface="Segoe UI Light" panose="020B0502040204020203" pitchFamily="34" charset="0"/>
              <a:sym typeface="Helvetica Neue Medium"/>
            </a:endParaRPr>
          </a:p>
        </p:txBody>
      </p:sp>
    </p:spTree>
    <p:extLst>
      <p:ext uri="{BB962C8B-B14F-4D97-AF65-F5344CB8AC3E}">
        <p14:creationId xmlns:p14="http://schemas.microsoft.com/office/powerpoint/2010/main" val="6986718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object 2"/>
          <p:cNvSpPr/>
          <p:nvPr/>
        </p:nvSpPr>
        <p:spPr>
          <a:xfrm flipV="1">
            <a:off x="5973" y="1060240"/>
            <a:ext cx="24372075" cy="748891"/>
          </a:xfrm>
          <a:custGeom>
            <a:avLst/>
            <a:gdLst/>
            <a:ahLst/>
            <a:cxnLst/>
            <a:rect l="l" t="t" r="r" b="b"/>
            <a:pathLst>
              <a:path w="4416425">
                <a:moveTo>
                  <a:pt x="0" y="0"/>
                </a:moveTo>
                <a:lnTo>
                  <a:pt x="4415994" y="0"/>
                </a:lnTo>
              </a:path>
            </a:pathLst>
          </a:custGeom>
          <a:ln w="12700">
            <a:solidFill>
              <a:schemeClr val="bg1">
                <a:lumMod val="85000"/>
              </a:schemeClr>
            </a:solidFill>
          </a:ln>
        </p:spPr>
        <p:txBody>
          <a:bodyPr wrap="square" lIns="0" tIns="0" rIns="0" bIns="0" rtlCol="0"/>
          <a:lstStyle/>
          <a:p>
            <a:endParaRPr sz="7600" dirty="0"/>
          </a:p>
        </p:txBody>
      </p:sp>
      <p:sp>
        <p:nvSpPr>
          <p:cNvPr id="42" name="TextBox 41"/>
          <p:cNvSpPr txBox="1"/>
          <p:nvPr/>
        </p:nvSpPr>
        <p:spPr>
          <a:xfrm>
            <a:off x="6575376" y="390183"/>
            <a:ext cx="17469248" cy="1477321"/>
          </a:xfrm>
          <a:prstGeom prst="rect">
            <a:avLst/>
          </a:prstGeom>
          <a:ln w="12700">
            <a:miter lim="400000"/>
          </a:ln>
        </p:spPr>
        <p:txBody>
          <a:bodyPr lIns="0" tIns="0" rIns="0" bIns="0" anchor="ctr">
            <a:noAutofit/>
          </a:bodyPr>
          <a:lstStyle>
            <a:lvl1pPr algn="r">
              <a:defRPr sz="4000">
                <a:solidFill>
                  <a:schemeClr val="bg2">
                    <a:lumMod val="50000"/>
                  </a:schemeClr>
                </a:solidFill>
                <a:latin typeface="Segoe UI Light" panose="020B0502040204020203" pitchFamily="34" charset="0"/>
                <a:ea typeface="+mn-ea"/>
                <a:cs typeface="Segoe UI Light" panose="020B0502040204020203" pitchFamily="34" charset="0"/>
                <a:sym typeface="Helvetica Neue Medium"/>
              </a:defRPr>
            </a:lvl1pPr>
            <a:lvl2pPr indent="0">
              <a:defRPr sz="11200" b="0">
                <a:latin typeface="+mn-lt"/>
                <a:ea typeface="+mn-ea"/>
                <a:cs typeface="+mn-cs"/>
                <a:sym typeface="Helvetica Neue Medium"/>
              </a:defRPr>
            </a:lvl2pPr>
            <a:lvl3pPr indent="0">
              <a:defRPr sz="11200" b="0">
                <a:latin typeface="+mn-lt"/>
                <a:ea typeface="+mn-ea"/>
                <a:cs typeface="+mn-cs"/>
                <a:sym typeface="Helvetica Neue Medium"/>
              </a:defRPr>
            </a:lvl3pPr>
            <a:lvl4pPr indent="0">
              <a:defRPr sz="11200" b="0">
                <a:latin typeface="+mn-lt"/>
                <a:ea typeface="+mn-ea"/>
                <a:cs typeface="+mn-cs"/>
                <a:sym typeface="Helvetica Neue Medium"/>
              </a:defRPr>
            </a:lvl4pPr>
            <a:lvl5pPr indent="0">
              <a:defRPr sz="11200" b="0">
                <a:latin typeface="+mn-lt"/>
                <a:ea typeface="+mn-ea"/>
                <a:cs typeface="+mn-cs"/>
                <a:sym typeface="Helvetica Neue Medium"/>
              </a:defRPr>
            </a:lvl5pPr>
            <a:lvl6pPr indent="0">
              <a:defRPr sz="11200" b="0">
                <a:latin typeface="+mn-lt"/>
                <a:ea typeface="+mn-ea"/>
                <a:cs typeface="+mn-cs"/>
                <a:sym typeface="Helvetica Neue Medium"/>
              </a:defRPr>
            </a:lvl6pPr>
            <a:lvl7pPr indent="0">
              <a:defRPr sz="11200" b="0">
                <a:latin typeface="+mn-lt"/>
                <a:ea typeface="+mn-ea"/>
                <a:cs typeface="+mn-cs"/>
                <a:sym typeface="Helvetica Neue Medium"/>
              </a:defRPr>
            </a:lvl7pPr>
            <a:lvl8pPr indent="0">
              <a:defRPr sz="11200" b="0">
                <a:latin typeface="+mn-lt"/>
                <a:ea typeface="+mn-ea"/>
                <a:cs typeface="+mn-cs"/>
                <a:sym typeface="Helvetica Neue Medium"/>
              </a:defRPr>
            </a:lvl8pPr>
            <a:lvl9pPr indent="0">
              <a:defRPr sz="11200" b="0">
                <a:latin typeface="+mn-lt"/>
                <a:ea typeface="+mn-ea"/>
                <a:cs typeface="+mn-cs"/>
                <a:sym typeface="Helvetica Neue Medium"/>
              </a:defRPr>
            </a:lvl9pPr>
          </a:lstStyle>
          <a:p>
            <a:r>
              <a:rPr lang="ru-RU" dirty="0" smtClean="0">
                <a:solidFill>
                  <a:schemeClr val="tx1"/>
                </a:solidFill>
              </a:rPr>
              <a:t>Статья 6 «Понятия и термины» Бюджетного кодекса Российской Федерации</a:t>
            </a:r>
            <a:endParaRPr lang="ru-RU" dirty="0">
              <a:solidFill>
                <a:schemeClr val="tx1"/>
              </a:solidFill>
            </a:endParaRPr>
          </a:p>
        </p:txBody>
      </p:sp>
      <p:sp>
        <p:nvSpPr>
          <p:cNvPr id="17" name="Прямоугольник 3"/>
          <p:cNvSpPr>
            <a:spLocks noChangeArrowheads="1"/>
          </p:cNvSpPr>
          <p:nvPr/>
        </p:nvSpPr>
        <p:spPr bwMode="auto">
          <a:xfrm>
            <a:off x="508010" y="2788960"/>
            <a:ext cx="23368000" cy="932562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243834" tIns="121917" rIns="243834" bIns="121917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marL="571500" indent="-571500" algn="l">
              <a:buFont typeface="Wingdings" panose="05000000000000000000" pitchFamily="2" charset="2"/>
              <a:buChar char="ü"/>
            </a:pPr>
            <a:r>
              <a:rPr lang="ru-RU" sz="4000" dirty="0" smtClean="0">
                <a:solidFill>
                  <a:srgbClr val="125194"/>
                </a:solidFill>
                <a:latin typeface="Segoe UI Light" panose="020B0502040204020203" pitchFamily="34" charset="0"/>
                <a:ea typeface="+mn-ea"/>
                <a:cs typeface="Segoe UI Light" panose="020B0502040204020203" pitchFamily="34" charset="0"/>
                <a:sym typeface="Helvetica Neue Medium"/>
              </a:rPr>
              <a:t>участник </a:t>
            </a:r>
            <a:r>
              <a:rPr lang="ru-RU" sz="4000" dirty="0">
                <a:solidFill>
                  <a:srgbClr val="125194"/>
                </a:solidFill>
                <a:latin typeface="Segoe UI Light" panose="020B0502040204020203" pitchFamily="34" charset="0"/>
                <a:ea typeface="+mn-ea"/>
                <a:cs typeface="Segoe UI Light" panose="020B0502040204020203" pitchFamily="34" charset="0"/>
                <a:sym typeface="Helvetica Neue Medium"/>
              </a:rPr>
              <a:t>казначейского сопровождения </a:t>
            </a:r>
            <a:r>
              <a:rPr lang="ru-RU" sz="4000" dirty="0">
                <a:solidFill>
                  <a:schemeClr val="bg2">
                    <a:lumMod val="50000"/>
                  </a:schemeClr>
                </a:solidFill>
                <a:latin typeface="Segoe UI Light" panose="020B0502040204020203" pitchFamily="34" charset="0"/>
                <a:ea typeface="+mn-ea"/>
                <a:cs typeface="Segoe UI Light" panose="020B0502040204020203" pitchFamily="34" charset="0"/>
                <a:sym typeface="Helvetica Neue Medium"/>
              </a:rPr>
              <a:t>– </a:t>
            </a:r>
            <a:r>
              <a:rPr lang="ru-RU" sz="4000" dirty="0">
                <a:latin typeface="Segoe UI Light" panose="020B0502040204020203" pitchFamily="34" charset="0"/>
                <a:ea typeface="+mn-ea"/>
                <a:cs typeface="Segoe UI Light" panose="020B0502040204020203" pitchFamily="34" charset="0"/>
                <a:sym typeface="Helvetica Neue Medium"/>
              </a:rPr>
              <a:t>юридическое лицо, индивидуальный предприниматель, физическое лицо – производитель товаров, работ, услуг, получающие средства, определенные в соответствии со статьями 242.25 – 242.26 </a:t>
            </a:r>
            <a:r>
              <a:rPr lang="ru-RU" sz="4000" dirty="0" smtClean="0">
                <a:latin typeface="Segoe UI Light" panose="020B0502040204020203" pitchFamily="34" charset="0"/>
                <a:ea typeface="+mn-ea"/>
                <a:cs typeface="Segoe UI Light" panose="020B0502040204020203" pitchFamily="34" charset="0"/>
                <a:sym typeface="Helvetica Neue Medium"/>
              </a:rPr>
              <a:t>Бюджетного кодекса РФ, </a:t>
            </a:r>
            <a:r>
              <a:rPr lang="ru-RU" sz="4000" dirty="0">
                <a:latin typeface="Segoe UI Light" panose="020B0502040204020203" pitchFamily="34" charset="0"/>
                <a:ea typeface="+mn-ea"/>
                <a:cs typeface="Segoe UI Light" panose="020B0502040204020203" pitchFamily="34" charset="0"/>
                <a:sym typeface="Helvetica Neue Medium"/>
              </a:rPr>
              <a:t>использование которых осуществляется после подтверждения на соответствие условиям и (или) целям, установленным при предоставлении </a:t>
            </a:r>
            <a:r>
              <a:rPr lang="ru-RU" sz="4000" dirty="0" smtClean="0">
                <a:latin typeface="Segoe UI Light" panose="020B0502040204020203" pitchFamily="34" charset="0"/>
                <a:ea typeface="+mn-ea"/>
                <a:cs typeface="Segoe UI Light" panose="020B0502040204020203" pitchFamily="34" charset="0"/>
                <a:sym typeface="Helvetica Neue Medium"/>
              </a:rPr>
              <a:t>средств;</a:t>
            </a:r>
          </a:p>
          <a:p>
            <a:pPr marL="571500" indent="-571500" algn="l">
              <a:buFont typeface="Wingdings" panose="05000000000000000000" pitchFamily="2" charset="2"/>
              <a:buChar char="ü"/>
            </a:pPr>
            <a:endParaRPr lang="ru-RU" sz="4000" dirty="0">
              <a:solidFill>
                <a:schemeClr val="bg2">
                  <a:lumMod val="50000"/>
                </a:schemeClr>
              </a:solidFill>
              <a:latin typeface="Segoe UI Light" panose="020B0502040204020203" pitchFamily="34" charset="0"/>
              <a:ea typeface="+mn-ea"/>
              <a:cs typeface="Segoe UI Light" panose="020B0502040204020203" pitchFamily="34" charset="0"/>
              <a:sym typeface="Helvetica Neue Medium"/>
            </a:endParaRPr>
          </a:p>
          <a:p>
            <a:pPr marL="571500" indent="-571500" algn="l">
              <a:buFont typeface="Wingdings" panose="05000000000000000000" pitchFamily="2" charset="2"/>
              <a:buChar char="ü"/>
            </a:pPr>
            <a:r>
              <a:rPr lang="ru-RU" sz="4000" dirty="0">
                <a:solidFill>
                  <a:srgbClr val="125194"/>
                </a:solidFill>
                <a:latin typeface="Segoe UI Light" panose="020B0502040204020203" pitchFamily="34" charset="0"/>
                <a:ea typeface="+mn-ea"/>
                <a:cs typeface="Segoe UI Light" panose="020B0502040204020203" pitchFamily="34" charset="0"/>
                <a:sym typeface="Helvetica Neue Medium"/>
              </a:rPr>
              <a:t>к</a:t>
            </a:r>
            <a:r>
              <a:rPr lang="ru-RU" sz="4000" dirty="0" smtClean="0">
                <a:solidFill>
                  <a:srgbClr val="125194"/>
                </a:solidFill>
                <a:latin typeface="Segoe UI Light" panose="020B0502040204020203" pitchFamily="34" charset="0"/>
                <a:ea typeface="+mn-ea"/>
                <a:cs typeface="Segoe UI Light" panose="020B0502040204020203" pitchFamily="34" charset="0"/>
                <a:sym typeface="Helvetica Neue Medium"/>
              </a:rPr>
              <a:t>азначейское сопровождение </a:t>
            </a:r>
            <a:r>
              <a:rPr lang="ru-RU" sz="4000" dirty="0" smtClean="0">
                <a:solidFill>
                  <a:schemeClr val="bg2">
                    <a:lumMod val="50000"/>
                  </a:schemeClr>
                </a:solidFill>
                <a:latin typeface="Segoe UI Light" panose="020B0502040204020203" pitchFamily="34" charset="0"/>
                <a:ea typeface="+mn-ea"/>
                <a:cs typeface="Segoe UI Light" panose="020B0502040204020203" pitchFamily="34" charset="0"/>
                <a:sym typeface="Helvetica Neue Medium"/>
              </a:rPr>
              <a:t>– </a:t>
            </a:r>
            <a:r>
              <a:rPr lang="ru-RU" sz="4000" dirty="0">
                <a:latin typeface="Segoe UI Light" panose="020B0502040204020203" pitchFamily="34" charset="0"/>
                <a:ea typeface="+mn-ea"/>
                <a:cs typeface="Segoe UI Light" panose="020B0502040204020203" pitchFamily="34" charset="0"/>
                <a:sym typeface="Helvetica Neue Medium"/>
              </a:rPr>
              <a:t>проведение </a:t>
            </a:r>
            <a:r>
              <a:rPr lang="ru-RU" sz="4000" dirty="0" smtClean="0">
                <a:latin typeface="Segoe UI Light" panose="020B0502040204020203" pitchFamily="34" charset="0"/>
                <a:ea typeface="+mn-ea"/>
                <a:cs typeface="Segoe UI Light" panose="020B0502040204020203" pitchFamily="34" charset="0"/>
                <a:sym typeface="Helvetica Neue Medium"/>
              </a:rPr>
              <a:t>Федеральным </a:t>
            </a:r>
            <a:r>
              <a:rPr lang="ru-RU" sz="4000" dirty="0">
                <a:latin typeface="Segoe UI Light" panose="020B0502040204020203" pitchFamily="34" charset="0"/>
                <a:ea typeface="+mn-ea"/>
                <a:cs typeface="Segoe UI Light" panose="020B0502040204020203" pitchFamily="34" charset="0"/>
                <a:sym typeface="Helvetica Neue Medium"/>
              </a:rPr>
              <a:t>казначейством (финансовыми органами субъектов </a:t>
            </a:r>
            <a:r>
              <a:rPr lang="ru-RU" sz="4000" dirty="0" smtClean="0">
                <a:latin typeface="Segoe UI Light" panose="020B0502040204020203" pitchFamily="34" charset="0"/>
                <a:ea typeface="+mn-ea"/>
                <a:cs typeface="Segoe UI Light" panose="020B0502040204020203" pitchFamily="34" charset="0"/>
                <a:sym typeface="Helvetica Neue Medium"/>
              </a:rPr>
              <a:t>Российской Федерации </a:t>
            </a:r>
            <a:r>
              <a:rPr lang="ru-RU" sz="4000" dirty="0">
                <a:latin typeface="Segoe UI Light" panose="020B0502040204020203" pitchFamily="34" charset="0"/>
                <a:ea typeface="+mn-ea"/>
                <a:cs typeface="Segoe UI Light" panose="020B0502040204020203" pitchFamily="34" charset="0"/>
                <a:sym typeface="Helvetica Neue Medium"/>
              </a:rPr>
              <a:t>(муниципальных образований)  операций </a:t>
            </a:r>
            <a:r>
              <a:rPr lang="ru-RU" sz="4000" dirty="0" smtClean="0">
                <a:latin typeface="Segoe UI Light" panose="020B0502040204020203" pitchFamily="34" charset="0"/>
                <a:ea typeface="+mn-ea"/>
                <a:cs typeface="Segoe UI Light" panose="020B0502040204020203" pitchFamily="34" charset="0"/>
                <a:sym typeface="Helvetica Neue Medium"/>
              </a:rPr>
              <a:t>с денежными средствами участника казначейского сопровождения;</a:t>
            </a:r>
            <a:endParaRPr lang="ru-RU" sz="4000" dirty="0">
              <a:latin typeface="Segoe UI Light" panose="020B0502040204020203" pitchFamily="34" charset="0"/>
              <a:ea typeface="+mn-ea"/>
              <a:cs typeface="Segoe UI Light" panose="020B0502040204020203" pitchFamily="34" charset="0"/>
              <a:sym typeface="Helvetica Neue Medium"/>
            </a:endParaRPr>
          </a:p>
          <a:p>
            <a:pPr marL="571500" indent="-571500" algn="l">
              <a:buFont typeface="Wingdings" panose="05000000000000000000" pitchFamily="2" charset="2"/>
              <a:buChar char="ü"/>
            </a:pPr>
            <a:endParaRPr lang="ru-RU" sz="4000" dirty="0" smtClean="0">
              <a:solidFill>
                <a:schemeClr val="bg2">
                  <a:lumMod val="50000"/>
                </a:schemeClr>
              </a:solidFill>
              <a:latin typeface="Segoe UI Light" panose="020B0502040204020203" pitchFamily="34" charset="0"/>
              <a:ea typeface="+mn-ea"/>
              <a:cs typeface="Segoe UI Light" panose="020B0502040204020203" pitchFamily="34" charset="0"/>
              <a:sym typeface="Helvetica Neue Medium"/>
            </a:endParaRPr>
          </a:p>
          <a:p>
            <a:pPr marL="571500" indent="-571500" algn="l">
              <a:buFont typeface="Wingdings" panose="05000000000000000000" pitchFamily="2" charset="2"/>
              <a:buChar char="ü"/>
            </a:pPr>
            <a:r>
              <a:rPr lang="ru-RU" sz="4000" dirty="0">
                <a:solidFill>
                  <a:srgbClr val="125194"/>
                </a:solidFill>
                <a:latin typeface="Segoe UI Light" panose="020B0502040204020203" pitchFamily="34" charset="0"/>
                <a:ea typeface="+mn-ea"/>
                <a:cs typeface="Segoe UI Light" panose="020B0502040204020203" pitchFamily="34" charset="0"/>
                <a:sym typeface="Helvetica Neue Medium"/>
              </a:rPr>
              <a:t>бюджетный мониторинг в системе казначейских платежей </a:t>
            </a:r>
            <a:r>
              <a:rPr lang="ru-RU" sz="4000" dirty="0">
                <a:latin typeface="Segoe UI Light" panose="020B0502040204020203" pitchFamily="34" charset="0"/>
                <a:ea typeface="+mn-ea"/>
                <a:cs typeface="Segoe UI Light" panose="020B0502040204020203" pitchFamily="34" charset="0"/>
                <a:sym typeface="Helvetica Neue Medium"/>
              </a:rPr>
              <a:t>– деятельность Федерального казначейства по своевременному предупреждению и предотвращению финансовых нарушений участников системы казначейских </a:t>
            </a:r>
            <a:r>
              <a:rPr lang="ru-RU" sz="4000" dirty="0" smtClean="0">
                <a:latin typeface="Segoe UI Light" panose="020B0502040204020203" pitchFamily="34" charset="0"/>
                <a:ea typeface="+mn-ea"/>
                <a:cs typeface="Segoe UI Light" panose="020B0502040204020203" pitchFamily="34" charset="0"/>
                <a:sym typeface="Helvetica Neue Medium"/>
              </a:rPr>
              <a:t>платежей.</a:t>
            </a:r>
            <a:endParaRPr lang="ru-RU" sz="4000" dirty="0">
              <a:latin typeface="Segoe UI Light" panose="020B0502040204020203" pitchFamily="34" charset="0"/>
              <a:ea typeface="+mn-ea"/>
              <a:cs typeface="Segoe UI Light" panose="020B0502040204020203" pitchFamily="34" charset="0"/>
              <a:sym typeface="Helvetica Neue Medium"/>
            </a:endParaRPr>
          </a:p>
          <a:p>
            <a:pPr marL="571500" indent="-571500" algn="l">
              <a:buFont typeface="Wingdings" panose="05000000000000000000" pitchFamily="2" charset="2"/>
              <a:buChar char="ü"/>
            </a:pPr>
            <a:endParaRPr lang="ru-RU" sz="4000" dirty="0">
              <a:solidFill>
                <a:schemeClr val="bg2">
                  <a:lumMod val="50000"/>
                </a:schemeClr>
              </a:solidFill>
              <a:latin typeface="Segoe UI Light" panose="020B0502040204020203" pitchFamily="34" charset="0"/>
              <a:ea typeface="+mn-ea"/>
              <a:cs typeface="Segoe UI Light" panose="020B0502040204020203" pitchFamily="34" charset="0"/>
              <a:sym typeface="Helvetica Neue Medium"/>
            </a:endParaRPr>
          </a:p>
          <a:p>
            <a:pPr algn="l">
              <a:buNone/>
            </a:pPr>
            <a:endParaRPr lang="ru-RU" sz="4000" dirty="0">
              <a:solidFill>
                <a:schemeClr val="bg2">
                  <a:lumMod val="50000"/>
                </a:schemeClr>
              </a:solidFill>
              <a:latin typeface="Segoe UI Light" panose="020B0502040204020203" pitchFamily="34" charset="0"/>
              <a:ea typeface="+mn-ea"/>
              <a:cs typeface="Segoe UI Light" panose="020B0502040204020203" pitchFamily="34" charset="0"/>
              <a:sym typeface="Helvetica Neue Medium"/>
            </a:endParaRPr>
          </a:p>
        </p:txBody>
      </p:sp>
      <p:sp>
        <p:nvSpPr>
          <p:cNvPr id="37" name="Прямоугольник 36"/>
          <p:cNvSpPr/>
          <p:nvPr/>
        </p:nvSpPr>
        <p:spPr>
          <a:xfrm>
            <a:off x="609600" y="162432"/>
            <a:ext cx="3860800" cy="16256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243834" tIns="121917" rIns="243834" bIns="121917" rtlCol="0" anchor="ctr"/>
          <a:lstStyle/>
          <a:p>
            <a:pPr algn="ctr"/>
            <a:endParaRPr lang="ru-RU" dirty="0"/>
          </a:p>
        </p:txBody>
      </p:sp>
      <p:pic>
        <p:nvPicPr>
          <p:cNvPr id="6" name="Рисунок 2"/>
          <p:cNvPicPr>
            <a:picLocks noChangeAspect="1"/>
          </p:cNvPicPr>
          <p:nvPr/>
        </p:nvPicPr>
        <p:blipFill>
          <a:blip r:embed="rId3"/>
          <a:stretch/>
        </p:blipFill>
        <p:spPr bwMode="auto">
          <a:xfrm>
            <a:off x="166664" y="521296"/>
            <a:ext cx="3456384" cy="1287835"/>
          </a:xfrm>
          <a:prstGeom prst="rect">
            <a:avLst/>
          </a:prstGeom>
        </p:spPr>
      </p:pic>
      <p:sp>
        <p:nvSpPr>
          <p:cNvPr id="7" name="Номер слайда 3"/>
          <p:cNvSpPr>
            <a:spLocks noGrp="1"/>
          </p:cNvSpPr>
          <p:nvPr>
            <p:ph type="sldNum" sz="quarter" idx="12"/>
          </p:nvPr>
        </p:nvSpPr>
        <p:spPr>
          <a:xfrm>
            <a:off x="23774997" y="13069539"/>
            <a:ext cx="245260" cy="410369"/>
          </a:xfrm>
        </p:spPr>
        <p:txBody>
          <a:bodyPr/>
          <a:lstStyle/>
          <a:p>
            <a:r>
              <a:rPr lang="ru-RU" sz="2000" dirty="0">
                <a:solidFill>
                  <a:schemeClr val="bg2"/>
                </a:solidFill>
              </a:rPr>
              <a:t>3</a:t>
            </a:r>
          </a:p>
        </p:txBody>
      </p:sp>
    </p:spTree>
    <p:extLst>
      <p:ext uri="{BB962C8B-B14F-4D97-AF65-F5344CB8AC3E}">
        <p14:creationId xmlns:p14="http://schemas.microsoft.com/office/powerpoint/2010/main" val="34660325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object 2"/>
          <p:cNvSpPr/>
          <p:nvPr/>
        </p:nvSpPr>
        <p:spPr>
          <a:xfrm flipV="1">
            <a:off x="5973" y="1060240"/>
            <a:ext cx="24372075" cy="748891"/>
          </a:xfrm>
          <a:custGeom>
            <a:avLst/>
            <a:gdLst/>
            <a:ahLst/>
            <a:cxnLst/>
            <a:rect l="l" t="t" r="r" b="b"/>
            <a:pathLst>
              <a:path w="4416425">
                <a:moveTo>
                  <a:pt x="0" y="0"/>
                </a:moveTo>
                <a:lnTo>
                  <a:pt x="4415994" y="0"/>
                </a:lnTo>
              </a:path>
            </a:pathLst>
          </a:custGeom>
          <a:ln w="12700">
            <a:solidFill>
              <a:schemeClr val="bg1">
                <a:lumMod val="85000"/>
              </a:schemeClr>
            </a:solidFill>
          </a:ln>
        </p:spPr>
        <p:txBody>
          <a:bodyPr wrap="square" lIns="0" tIns="0" rIns="0" bIns="0" rtlCol="0"/>
          <a:lstStyle/>
          <a:p>
            <a:endParaRPr sz="7600" dirty="0"/>
          </a:p>
        </p:txBody>
      </p:sp>
      <p:sp>
        <p:nvSpPr>
          <p:cNvPr id="42" name="TextBox 41"/>
          <p:cNvSpPr txBox="1"/>
          <p:nvPr/>
        </p:nvSpPr>
        <p:spPr>
          <a:xfrm>
            <a:off x="6575376" y="390183"/>
            <a:ext cx="17469248" cy="1477321"/>
          </a:xfrm>
          <a:prstGeom prst="rect">
            <a:avLst/>
          </a:prstGeom>
          <a:ln w="12700">
            <a:miter lim="400000"/>
          </a:ln>
        </p:spPr>
        <p:txBody>
          <a:bodyPr lIns="0" tIns="0" rIns="0" bIns="0" anchor="ctr">
            <a:noAutofit/>
          </a:bodyPr>
          <a:lstStyle>
            <a:lvl1pPr algn="r">
              <a:defRPr sz="4000">
                <a:solidFill>
                  <a:schemeClr val="bg2">
                    <a:lumMod val="50000"/>
                  </a:schemeClr>
                </a:solidFill>
                <a:latin typeface="Segoe UI Light" panose="020B0502040204020203" pitchFamily="34" charset="0"/>
                <a:ea typeface="+mn-ea"/>
                <a:cs typeface="Segoe UI Light" panose="020B0502040204020203" pitchFamily="34" charset="0"/>
                <a:sym typeface="Helvetica Neue Medium"/>
              </a:defRPr>
            </a:lvl1pPr>
            <a:lvl2pPr indent="0">
              <a:defRPr sz="11200" b="0">
                <a:latin typeface="+mn-lt"/>
                <a:ea typeface="+mn-ea"/>
                <a:cs typeface="+mn-cs"/>
                <a:sym typeface="Helvetica Neue Medium"/>
              </a:defRPr>
            </a:lvl2pPr>
            <a:lvl3pPr indent="0">
              <a:defRPr sz="11200" b="0">
                <a:latin typeface="+mn-lt"/>
                <a:ea typeface="+mn-ea"/>
                <a:cs typeface="+mn-cs"/>
                <a:sym typeface="Helvetica Neue Medium"/>
              </a:defRPr>
            </a:lvl3pPr>
            <a:lvl4pPr indent="0">
              <a:defRPr sz="11200" b="0">
                <a:latin typeface="+mn-lt"/>
                <a:ea typeface="+mn-ea"/>
                <a:cs typeface="+mn-cs"/>
                <a:sym typeface="Helvetica Neue Medium"/>
              </a:defRPr>
            </a:lvl4pPr>
            <a:lvl5pPr indent="0">
              <a:defRPr sz="11200" b="0">
                <a:latin typeface="+mn-lt"/>
                <a:ea typeface="+mn-ea"/>
                <a:cs typeface="+mn-cs"/>
                <a:sym typeface="Helvetica Neue Medium"/>
              </a:defRPr>
            </a:lvl5pPr>
            <a:lvl6pPr indent="0">
              <a:defRPr sz="11200" b="0">
                <a:latin typeface="+mn-lt"/>
                <a:ea typeface="+mn-ea"/>
                <a:cs typeface="+mn-cs"/>
                <a:sym typeface="Helvetica Neue Medium"/>
              </a:defRPr>
            </a:lvl6pPr>
            <a:lvl7pPr indent="0">
              <a:defRPr sz="11200" b="0">
                <a:latin typeface="+mn-lt"/>
                <a:ea typeface="+mn-ea"/>
                <a:cs typeface="+mn-cs"/>
                <a:sym typeface="Helvetica Neue Medium"/>
              </a:defRPr>
            </a:lvl7pPr>
            <a:lvl8pPr indent="0">
              <a:defRPr sz="11200" b="0">
                <a:latin typeface="+mn-lt"/>
                <a:ea typeface="+mn-ea"/>
                <a:cs typeface="+mn-cs"/>
                <a:sym typeface="Helvetica Neue Medium"/>
              </a:defRPr>
            </a:lvl8pPr>
            <a:lvl9pPr indent="0">
              <a:defRPr sz="11200" b="0">
                <a:latin typeface="+mn-lt"/>
                <a:ea typeface="+mn-ea"/>
                <a:cs typeface="+mn-cs"/>
                <a:sym typeface="Helvetica Neue Medium"/>
              </a:defRPr>
            </a:lvl9pPr>
          </a:lstStyle>
          <a:p>
            <a:endParaRPr lang="ru-RU" dirty="0"/>
          </a:p>
        </p:txBody>
      </p:sp>
      <p:sp>
        <p:nvSpPr>
          <p:cNvPr id="37" name="Прямоугольник 36"/>
          <p:cNvSpPr/>
          <p:nvPr/>
        </p:nvSpPr>
        <p:spPr>
          <a:xfrm>
            <a:off x="609600" y="162432"/>
            <a:ext cx="3860800" cy="16256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243834" tIns="121917" rIns="243834" bIns="121917" rtlCol="0" anchor="ctr"/>
          <a:lstStyle/>
          <a:p>
            <a:pPr algn="ctr"/>
            <a:endParaRPr lang="ru-RU" dirty="0"/>
          </a:p>
        </p:txBody>
      </p:sp>
      <p:pic>
        <p:nvPicPr>
          <p:cNvPr id="6" name="Рисунок 2"/>
          <p:cNvPicPr>
            <a:picLocks noChangeAspect="1"/>
          </p:cNvPicPr>
          <p:nvPr/>
        </p:nvPicPr>
        <p:blipFill>
          <a:blip r:embed="rId3"/>
          <a:stretch/>
        </p:blipFill>
        <p:spPr bwMode="auto">
          <a:xfrm>
            <a:off x="166664" y="521296"/>
            <a:ext cx="3456384" cy="1287835"/>
          </a:xfrm>
          <a:prstGeom prst="rect">
            <a:avLst/>
          </a:prstGeom>
        </p:spPr>
      </p:pic>
      <p:sp>
        <p:nvSpPr>
          <p:cNvPr id="7" name="Номер слайда 3"/>
          <p:cNvSpPr>
            <a:spLocks noGrp="1"/>
          </p:cNvSpPr>
          <p:nvPr>
            <p:ph type="sldNum" sz="quarter" idx="12"/>
          </p:nvPr>
        </p:nvSpPr>
        <p:spPr>
          <a:xfrm>
            <a:off x="23774997" y="13069539"/>
            <a:ext cx="245260" cy="410369"/>
          </a:xfrm>
        </p:spPr>
        <p:txBody>
          <a:bodyPr/>
          <a:lstStyle/>
          <a:p>
            <a:r>
              <a:rPr lang="ru-RU" sz="2000" dirty="0" smtClean="0">
                <a:solidFill>
                  <a:schemeClr val="bg2"/>
                </a:solidFill>
              </a:rPr>
              <a:t>5</a:t>
            </a:r>
            <a:endParaRPr lang="ru-RU" sz="2000" dirty="0">
              <a:solidFill>
                <a:schemeClr val="bg2"/>
              </a:solidFill>
            </a:endParaRPr>
          </a:p>
        </p:txBody>
      </p:sp>
      <p:sp>
        <p:nvSpPr>
          <p:cNvPr id="2" name="Прямоугольник 1"/>
          <p:cNvSpPr/>
          <p:nvPr/>
        </p:nvSpPr>
        <p:spPr>
          <a:xfrm>
            <a:off x="5063208" y="480562"/>
            <a:ext cx="19314841" cy="132856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90000"/>
              </a:lnSpc>
              <a:spcBef>
                <a:spcPts val="1000"/>
              </a:spcBef>
            </a:pPr>
            <a:r>
              <a:rPr lang="ru-RU" sz="4000" dirty="0" smtClean="0">
                <a:solidFill>
                  <a:schemeClr val="tx1"/>
                </a:solidFill>
                <a:latin typeface="Segoe UI Light" panose="020B0502040204020203" pitchFamily="34" charset="0"/>
                <a:ea typeface="+mn-ea"/>
                <a:cs typeface="Segoe UI Light" panose="020B0502040204020203" pitchFamily="34" charset="0"/>
              </a:rPr>
              <a:t>Часть 3 статьи 5 Федерального закона от 6 декабря  2021 г. № 390-ФЗ </a:t>
            </a:r>
          </a:p>
          <a:p>
            <a:pPr>
              <a:lnSpc>
                <a:spcPct val="90000"/>
              </a:lnSpc>
              <a:spcBef>
                <a:spcPts val="1000"/>
              </a:spcBef>
            </a:pPr>
            <a:r>
              <a:rPr lang="ru-RU" sz="4000" dirty="0" smtClean="0">
                <a:solidFill>
                  <a:schemeClr val="tx1"/>
                </a:solidFill>
                <a:latin typeface="Segoe UI Light" panose="020B0502040204020203" pitchFamily="34" charset="0"/>
                <a:ea typeface="+mn-ea"/>
                <a:cs typeface="Segoe UI Light" panose="020B0502040204020203" pitchFamily="34" charset="0"/>
              </a:rPr>
              <a:t>«О федеральном бюджете на 2022 год и на плановый период 2023 и 2024 годов»</a:t>
            </a:r>
            <a:endParaRPr lang="ru-RU" sz="4000" dirty="0">
              <a:solidFill>
                <a:schemeClr val="tx1"/>
              </a:solidFill>
              <a:latin typeface="Segoe UI Light" panose="020B0502040204020203" pitchFamily="34" charset="0"/>
              <a:ea typeface="+mn-ea"/>
              <a:cs typeface="Segoe UI Light" panose="020B0502040204020203" pitchFamily="34" charset="0"/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325028" y="2190565"/>
            <a:ext cx="23157880" cy="1055673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4000" dirty="0" smtClean="0">
                <a:solidFill>
                  <a:schemeClr val="tx1"/>
                </a:solidFill>
                <a:latin typeface="Segoe UI Light" panose="020B0502040204020203" pitchFamily="34" charset="0"/>
                <a:ea typeface="+mn-ea"/>
                <a:cs typeface="Segoe UI Light" panose="020B0502040204020203" pitchFamily="34" charset="0"/>
              </a:rPr>
              <a:t>Источник </a:t>
            </a:r>
            <a:r>
              <a:rPr lang="ru-RU" sz="4000" dirty="0">
                <a:solidFill>
                  <a:schemeClr val="tx1"/>
                </a:solidFill>
                <a:latin typeface="Segoe UI Light" panose="020B0502040204020203" pitchFamily="34" charset="0"/>
                <a:ea typeface="+mn-ea"/>
                <a:cs typeface="Segoe UI Light" panose="020B0502040204020203" pitchFamily="34" charset="0"/>
              </a:rPr>
              <a:t>финансового </a:t>
            </a:r>
            <a:r>
              <a:rPr lang="ru-RU" sz="4000" dirty="0" smtClean="0">
                <a:solidFill>
                  <a:schemeClr val="tx1"/>
                </a:solidFill>
                <a:latin typeface="Segoe UI Light" panose="020B0502040204020203" pitchFamily="34" charset="0"/>
                <a:ea typeface="+mn-ea"/>
                <a:cs typeface="Segoe UI Light" panose="020B0502040204020203" pitchFamily="34" charset="0"/>
              </a:rPr>
              <a:t>обеспечения </a:t>
            </a:r>
            <a:r>
              <a:rPr lang="ru-RU" sz="4000" dirty="0" smtClean="0">
                <a:solidFill>
                  <a:srgbClr val="125194"/>
                </a:solidFill>
                <a:latin typeface="Segoe UI Light" panose="020B0502040204020203" pitchFamily="34" charset="0"/>
                <a:ea typeface="+mn-ea"/>
                <a:cs typeface="Segoe UI Light" panose="020B0502040204020203" pitchFamily="34" charset="0"/>
              </a:rPr>
              <a:t>- межбюджетные </a:t>
            </a:r>
            <a:r>
              <a:rPr lang="ru-RU" sz="4000" dirty="0">
                <a:solidFill>
                  <a:srgbClr val="125194"/>
                </a:solidFill>
                <a:latin typeface="Segoe UI Light" panose="020B0502040204020203" pitchFamily="34" charset="0"/>
                <a:ea typeface="+mn-ea"/>
                <a:cs typeface="Segoe UI Light" panose="020B0502040204020203" pitchFamily="34" charset="0"/>
              </a:rPr>
              <a:t>трансферты, имеющие целевое назначение, предоставляемые из федерального бюджета бюджету субъекта </a:t>
            </a:r>
            <a:r>
              <a:rPr lang="ru-RU" sz="4000" dirty="0" smtClean="0">
                <a:solidFill>
                  <a:srgbClr val="125194"/>
                </a:solidFill>
                <a:latin typeface="Segoe UI Light" panose="020B0502040204020203" pitchFamily="34" charset="0"/>
                <a:ea typeface="+mn-ea"/>
                <a:cs typeface="Segoe UI Light" panose="020B0502040204020203" pitchFamily="34" charset="0"/>
              </a:rPr>
              <a:t>РФ </a:t>
            </a:r>
            <a:r>
              <a:rPr lang="ru-RU" sz="4000" dirty="0">
                <a:solidFill>
                  <a:srgbClr val="125194"/>
                </a:solidFill>
                <a:latin typeface="Segoe UI Light" panose="020B0502040204020203" pitchFamily="34" charset="0"/>
                <a:ea typeface="+mn-ea"/>
                <a:cs typeface="Segoe UI Light" panose="020B0502040204020203" pitchFamily="34" charset="0"/>
              </a:rPr>
              <a:t>на софинансирование капитальных вложений в объекты капитального </a:t>
            </a:r>
            <a:r>
              <a:rPr lang="ru-RU" sz="4000" dirty="0" smtClean="0">
                <a:solidFill>
                  <a:srgbClr val="125194"/>
                </a:solidFill>
                <a:latin typeface="Segoe UI Light" panose="020B0502040204020203" pitchFamily="34" charset="0"/>
                <a:ea typeface="+mn-ea"/>
                <a:cs typeface="Segoe UI Light" panose="020B0502040204020203" pitchFamily="34" charset="0"/>
              </a:rPr>
              <a:t>строительства:</a:t>
            </a:r>
            <a:endParaRPr lang="ru-RU" sz="4000" dirty="0">
              <a:solidFill>
                <a:srgbClr val="125194"/>
              </a:solidFill>
              <a:latin typeface="Segoe UI Light" panose="020B0502040204020203" pitchFamily="34" charset="0"/>
              <a:ea typeface="+mn-ea"/>
              <a:cs typeface="Segoe UI Light" panose="020B0502040204020203" pitchFamily="34" charset="0"/>
            </a:endParaRPr>
          </a:p>
          <a:p>
            <a:pPr marL="571500" indent="-571500" algn="l">
              <a:buFont typeface="Wingdings" panose="05000000000000000000" pitchFamily="2" charset="2"/>
              <a:buChar char="Ø"/>
            </a:pPr>
            <a:r>
              <a:rPr lang="ru-RU" sz="4000" dirty="0" smtClean="0">
                <a:solidFill>
                  <a:srgbClr val="125194"/>
                </a:solidFill>
                <a:latin typeface="Segoe UI Light" panose="020B0502040204020203" pitchFamily="34" charset="0"/>
                <a:ea typeface="+mn-ea"/>
                <a:cs typeface="Segoe UI Light" panose="020B0502040204020203" pitchFamily="34" charset="0"/>
              </a:rPr>
              <a:t>расчеты</a:t>
            </a:r>
            <a:r>
              <a:rPr lang="ru-RU" sz="4000" dirty="0" smtClean="0">
                <a:solidFill>
                  <a:srgbClr val="FF0000"/>
                </a:solidFill>
                <a:latin typeface="Segoe UI Light" panose="020B0502040204020203" pitchFamily="34" charset="0"/>
                <a:ea typeface="+mn-ea"/>
                <a:cs typeface="Segoe UI Light" panose="020B0502040204020203" pitchFamily="34" charset="0"/>
              </a:rPr>
              <a:t> </a:t>
            </a:r>
            <a:r>
              <a:rPr lang="ru-RU" sz="4000" dirty="0">
                <a:solidFill>
                  <a:schemeClr val="tx1"/>
                </a:solidFill>
                <a:latin typeface="Segoe UI Light" panose="020B0502040204020203" pitchFamily="34" charset="0"/>
                <a:ea typeface="+mn-ea"/>
                <a:cs typeface="Segoe UI Light" panose="020B0502040204020203" pitchFamily="34" charset="0"/>
              </a:rPr>
              <a:t>по </a:t>
            </a:r>
            <a:r>
              <a:rPr lang="ru-RU" sz="4000" dirty="0" smtClean="0">
                <a:solidFill>
                  <a:schemeClr val="tx1"/>
                </a:solidFill>
                <a:latin typeface="Segoe UI Light" panose="020B0502040204020203" pitchFamily="34" charset="0"/>
                <a:ea typeface="+mn-ea"/>
                <a:cs typeface="Segoe UI Light" panose="020B0502040204020203" pitchFamily="34" charset="0"/>
              </a:rPr>
              <a:t>Г(М)К о поставке товаров, выполнении работ, оказании услуг, заключаемым </a:t>
            </a:r>
            <a:r>
              <a:rPr lang="ru-RU" sz="4000" dirty="0">
                <a:solidFill>
                  <a:schemeClr val="tx1"/>
                </a:solidFill>
                <a:latin typeface="Segoe UI Light" panose="020B0502040204020203" pitchFamily="34" charset="0"/>
                <a:ea typeface="+mn-ea"/>
                <a:cs typeface="Segoe UI Light" panose="020B0502040204020203" pitchFamily="34" charset="0"/>
              </a:rPr>
              <a:t>на сумму </a:t>
            </a:r>
            <a:r>
              <a:rPr lang="ru-RU" sz="4000" dirty="0">
                <a:solidFill>
                  <a:srgbClr val="125194"/>
                </a:solidFill>
                <a:latin typeface="Segoe UI Light" panose="020B0502040204020203" pitchFamily="34" charset="0"/>
                <a:ea typeface="+mn-ea"/>
                <a:cs typeface="Segoe UI Light" panose="020B0502040204020203" pitchFamily="34" charset="0"/>
              </a:rPr>
              <a:t>100 000,0 тыс. рублей и более </a:t>
            </a:r>
            <a:r>
              <a:rPr lang="ru-RU" sz="4000" dirty="0">
                <a:solidFill>
                  <a:schemeClr val="tx1"/>
                </a:solidFill>
                <a:latin typeface="Segoe UI Light" panose="020B0502040204020203" pitchFamily="34" charset="0"/>
                <a:ea typeface="+mn-ea"/>
                <a:cs typeface="Segoe UI Light" panose="020B0502040204020203" pitchFamily="34" charset="0"/>
              </a:rPr>
              <a:t>для обеспечения государственных нужд субъекта Российской Федерации (муниципальных нужд</a:t>
            </a:r>
            <a:r>
              <a:rPr lang="ru-RU" sz="4000" dirty="0" smtClean="0">
                <a:solidFill>
                  <a:schemeClr val="tx1"/>
                </a:solidFill>
                <a:latin typeface="Segoe UI Light" panose="020B0502040204020203" pitchFamily="34" charset="0"/>
                <a:ea typeface="+mn-ea"/>
                <a:cs typeface="Segoe UI Light" panose="020B0502040204020203" pitchFamily="34" charset="0"/>
              </a:rPr>
              <a:t>); </a:t>
            </a:r>
          </a:p>
          <a:p>
            <a:pPr marL="571500" indent="-571500" algn="l">
              <a:buFont typeface="Wingdings" panose="05000000000000000000" pitchFamily="2" charset="2"/>
              <a:buChar char="Ø"/>
            </a:pPr>
            <a:r>
              <a:rPr lang="ru-RU" sz="4000" dirty="0" smtClean="0">
                <a:solidFill>
                  <a:srgbClr val="125194"/>
                </a:solidFill>
                <a:latin typeface="Segoe UI Light" panose="020B0502040204020203" pitchFamily="34" charset="0"/>
                <a:ea typeface="+mn-ea"/>
                <a:cs typeface="Segoe UI Light" panose="020B0502040204020203" pitchFamily="34" charset="0"/>
              </a:rPr>
              <a:t>расчеты</a:t>
            </a:r>
            <a:r>
              <a:rPr lang="ru-RU" sz="4000" dirty="0" smtClean="0">
                <a:solidFill>
                  <a:srgbClr val="FF0000"/>
                </a:solidFill>
                <a:latin typeface="Segoe UI Light" panose="020B0502040204020203" pitchFamily="34" charset="0"/>
                <a:ea typeface="+mn-ea"/>
                <a:cs typeface="Segoe UI Light" panose="020B0502040204020203" pitchFamily="34" charset="0"/>
              </a:rPr>
              <a:t> </a:t>
            </a:r>
            <a:r>
              <a:rPr lang="ru-RU" sz="4000" dirty="0">
                <a:solidFill>
                  <a:schemeClr val="tx1"/>
                </a:solidFill>
                <a:latin typeface="Segoe UI Light" panose="020B0502040204020203" pitchFamily="34" charset="0"/>
                <a:ea typeface="+mn-ea"/>
                <a:cs typeface="Segoe UI Light" panose="020B0502040204020203" pitchFamily="34" charset="0"/>
              </a:rPr>
              <a:t>по контрактам (договорам) о поставке товаров, выполнении работ, оказании услуг, заключаемым на сумму </a:t>
            </a:r>
            <a:r>
              <a:rPr lang="ru-RU" sz="4000" dirty="0">
                <a:solidFill>
                  <a:srgbClr val="125194"/>
                </a:solidFill>
                <a:latin typeface="Segoe UI Light" panose="020B0502040204020203" pitchFamily="34" charset="0"/>
                <a:ea typeface="+mn-ea"/>
                <a:cs typeface="Segoe UI Light" panose="020B0502040204020203" pitchFamily="34" charset="0"/>
              </a:rPr>
              <a:t>100 000,0 тыс. рублей и более </a:t>
            </a:r>
            <a:r>
              <a:rPr lang="ru-RU" sz="4000" dirty="0">
                <a:solidFill>
                  <a:schemeClr val="tx1"/>
                </a:solidFill>
                <a:latin typeface="Segoe UI Light" panose="020B0502040204020203" pitchFamily="34" charset="0"/>
                <a:ea typeface="+mn-ea"/>
                <a:cs typeface="Segoe UI Light" panose="020B0502040204020203" pitchFamily="34" charset="0"/>
              </a:rPr>
              <a:t>бюджетными и автономными  учреждениями субъекта </a:t>
            </a:r>
            <a:r>
              <a:rPr lang="ru-RU" sz="4000" dirty="0" smtClean="0">
                <a:solidFill>
                  <a:schemeClr val="tx1"/>
                </a:solidFill>
                <a:latin typeface="Segoe UI Light" panose="020B0502040204020203" pitchFamily="34" charset="0"/>
                <a:ea typeface="+mn-ea"/>
                <a:cs typeface="Segoe UI Light" panose="020B0502040204020203" pitchFamily="34" charset="0"/>
              </a:rPr>
              <a:t>РФ </a:t>
            </a:r>
            <a:r>
              <a:rPr lang="ru-RU" sz="4000" dirty="0">
                <a:solidFill>
                  <a:schemeClr val="tx1"/>
                </a:solidFill>
                <a:latin typeface="Segoe UI Light" panose="020B0502040204020203" pitchFamily="34" charset="0"/>
                <a:ea typeface="+mn-ea"/>
                <a:cs typeface="Segoe UI Light" panose="020B0502040204020203" pitchFamily="34" charset="0"/>
              </a:rPr>
              <a:t>(муниципальными бюджетными и автономными учреждениями</a:t>
            </a:r>
            <a:r>
              <a:rPr lang="ru-RU" sz="4000" dirty="0" smtClean="0">
                <a:solidFill>
                  <a:schemeClr val="tx1"/>
                </a:solidFill>
                <a:latin typeface="Segoe UI Light" panose="020B0502040204020203" pitchFamily="34" charset="0"/>
                <a:ea typeface="+mn-ea"/>
                <a:cs typeface="Segoe UI Light" panose="020B0502040204020203" pitchFamily="34" charset="0"/>
              </a:rPr>
              <a:t>); </a:t>
            </a:r>
          </a:p>
          <a:p>
            <a:pPr marL="571500" indent="-571500" algn="l">
              <a:buFont typeface="Wingdings" panose="05000000000000000000" pitchFamily="2" charset="2"/>
              <a:buChar char="Ø"/>
            </a:pPr>
            <a:r>
              <a:rPr lang="ru-RU" sz="4000" dirty="0" smtClean="0">
                <a:solidFill>
                  <a:srgbClr val="125194"/>
                </a:solidFill>
                <a:latin typeface="Segoe UI Light" panose="020B0502040204020203" pitchFamily="34" charset="0"/>
                <a:ea typeface="+mn-ea"/>
                <a:cs typeface="Segoe UI Light" panose="020B0502040204020203" pitchFamily="34" charset="0"/>
              </a:rPr>
              <a:t>субсидии</a:t>
            </a:r>
            <a:r>
              <a:rPr lang="ru-RU" sz="4000" dirty="0" smtClean="0">
                <a:solidFill>
                  <a:schemeClr val="tx1"/>
                </a:solidFill>
                <a:latin typeface="Segoe UI Light" panose="020B0502040204020203" pitchFamily="34" charset="0"/>
                <a:ea typeface="+mn-ea"/>
                <a:cs typeface="Segoe UI Light" panose="020B0502040204020203" pitchFamily="34" charset="0"/>
              </a:rPr>
              <a:t> </a:t>
            </a:r>
            <a:r>
              <a:rPr lang="ru-RU" sz="4000" dirty="0">
                <a:solidFill>
                  <a:schemeClr val="tx1"/>
                </a:solidFill>
                <a:latin typeface="Segoe UI Light" panose="020B0502040204020203" pitchFamily="34" charset="0"/>
                <a:ea typeface="+mn-ea"/>
                <a:cs typeface="Segoe UI Light" panose="020B0502040204020203" pitchFamily="34" charset="0"/>
              </a:rPr>
              <a:t>юридическим лицам (за исключением субсидий бюджетным и автономным учреждениям субъекта </a:t>
            </a:r>
            <a:r>
              <a:rPr lang="ru-RU" sz="4000" dirty="0" smtClean="0">
                <a:solidFill>
                  <a:schemeClr val="tx1"/>
                </a:solidFill>
                <a:latin typeface="Segoe UI Light" panose="020B0502040204020203" pitchFamily="34" charset="0"/>
                <a:ea typeface="+mn-ea"/>
                <a:cs typeface="Segoe UI Light" panose="020B0502040204020203" pitchFamily="34" charset="0"/>
              </a:rPr>
              <a:t>РФ </a:t>
            </a:r>
            <a:r>
              <a:rPr lang="ru-RU" sz="4000" dirty="0">
                <a:solidFill>
                  <a:schemeClr val="tx1"/>
                </a:solidFill>
                <a:latin typeface="Segoe UI Light" panose="020B0502040204020203" pitchFamily="34" charset="0"/>
                <a:ea typeface="+mn-ea"/>
                <a:cs typeface="Segoe UI Light" panose="020B0502040204020203" pitchFamily="34" charset="0"/>
              </a:rPr>
              <a:t>и муниципальным бюджетным и автономным учреждениям), </a:t>
            </a:r>
            <a:r>
              <a:rPr lang="ru-RU" sz="4000" dirty="0" smtClean="0">
                <a:solidFill>
                  <a:srgbClr val="125194"/>
                </a:solidFill>
                <a:latin typeface="Segoe UI Light" panose="020B0502040204020203" pitchFamily="34" charset="0"/>
                <a:ea typeface="+mn-ea"/>
                <a:cs typeface="Segoe UI Light" panose="020B0502040204020203" pitchFamily="34" charset="0"/>
              </a:rPr>
              <a:t>бюджетные инвестиции </a:t>
            </a:r>
            <a:r>
              <a:rPr lang="ru-RU" sz="4000" dirty="0">
                <a:solidFill>
                  <a:schemeClr val="tx1"/>
                </a:solidFill>
                <a:latin typeface="Segoe UI Light" panose="020B0502040204020203" pitchFamily="34" charset="0"/>
                <a:ea typeface="+mn-ea"/>
                <a:cs typeface="Segoe UI Light" panose="020B0502040204020203" pitchFamily="34" charset="0"/>
              </a:rPr>
              <a:t>юридическим лицам, предоставляемых в соответствии со статьей 80 Бюджетного кодекса </a:t>
            </a:r>
            <a:r>
              <a:rPr lang="ru-RU" sz="4000" dirty="0" smtClean="0">
                <a:solidFill>
                  <a:schemeClr val="tx1"/>
                </a:solidFill>
                <a:latin typeface="Segoe UI Light" panose="020B0502040204020203" pitchFamily="34" charset="0"/>
                <a:ea typeface="+mn-ea"/>
                <a:cs typeface="Segoe UI Light" panose="020B0502040204020203" pitchFamily="34" charset="0"/>
              </a:rPr>
              <a:t>РФ</a:t>
            </a:r>
            <a:r>
              <a:rPr lang="ru-RU" sz="4000" dirty="0">
                <a:solidFill>
                  <a:schemeClr val="tx1"/>
                </a:solidFill>
                <a:latin typeface="Segoe UI Light" panose="020B0502040204020203" pitchFamily="34" charset="0"/>
                <a:ea typeface="+mn-ea"/>
                <a:cs typeface="Segoe UI Light" panose="020B0502040204020203" pitchFamily="34" charset="0"/>
              </a:rPr>
              <a:t>;</a:t>
            </a:r>
            <a:endParaRPr lang="ru-RU" sz="4000" dirty="0" smtClean="0">
              <a:solidFill>
                <a:schemeClr val="tx1"/>
              </a:solidFill>
              <a:latin typeface="Segoe UI Light" panose="020B0502040204020203" pitchFamily="34" charset="0"/>
              <a:ea typeface="+mn-ea"/>
              <a:cs typeface="Segoe UI Light" panose="020B0502040204020203" pitchFamily="34" charset="0"/>
            </a:endParaRPr>
          </a:p>
          <a:p>
            <a:pPr marL="571500" indent="-571500" algn="l">
              <a:buFont typeface="Wingdings" panose="05000000000000000000" pitchFamily="2" charset="2"/>
              <a:buChar char="Ø"/>
            </a:pPr>
            <a:r>
              <a:rPr lang="ru-RU" sz="4000" dirty="0" smtClean="0">
                <a:solidFill>
                  <a:srgbClr val="125194"/>
                </a:solidFill>
                <a:latin typeface="Segoe UI Light" panose="020B0502040204020203" pitchFamily="34" charset="0"/>
                <a:ea typeface="+mn-ea"/>
                <a:cs typeface="Segoe UI Light" panose="020B0502040204020203" pitchFamily="34" charset="0"/>
              </a:rPr>
              <a:t>субсидии</a:t>
            </a:r>
            <a:r>
              <a:rPr lang="ru-RU" sz="4000" dirty="0" smtClean="0">
                <a:solidFill>
                  <a:schemeClr val="tx1"/>
                </a:solidFill>
                <a:latin typeface="Segoe UI Light" panose="020B0502040204020203" pitchFamily="34" charset="0"/>
                <a:ea typeface="+mn-ea"/>
                <a:cs typeface="Segoe UI Light" panose="020B0502040204020203" pitchFamily="34" charset="0"/>
              </a:rPr>
              <a:t> </a:t>
            </a:r>
            <a:r>
              <a:rPr lang="ru-RU" sz="4000" dirty="0">
                <a:solidFill>
                  <a:schemeClr val="tx1"/>
                </a:solidFill>
                <a:latin typeface="Segoe UI Light" panose="020B0502040204020203" pitchFamily="34" charset="0"/>
                <a:ea typeface="+mn-ea"/>
                <a:cs typeface="Segoe UI Light" panose="020B0502040204020203" pitchFamily="34" charset="0"/>
              </a:rPr>
              <a:t>на финансовое обеспечение затрат в соответствии с </a:t>
            </a:r>
            <a:r>
              <a:rPr lang="ru-RU" sz="4000" dirty="0">
                <a:solidFill>
                  <a:srgbClr val="125194"/>
                </a:solidFill>
                <a:latin typeface="Segoe UI Light" panose="020B0502040204020203" pitchFamily="34" charset="0"/>
                <a:ea typeface="+mn-ea"/>
                <a:cs typeface="Segoe UI Light" panose="020B0502040204020203" pitchFamily="34" charset="0"/>
              </a:rPr>
              <a:t>концессионными соглашениями и соглашениями о </a:t>
            </a:r>
            <a:r>
              <a:rPr lang="ru-RU" sz="4000" dirty="0" smtClean="0">
                <a:solidFill>
                  <a:srgbClr val="125194"/>
                </a:solidFill>
                <a:latin typeface="Segoe UI Light" panose="020B0502040204020203" pitchFamily="34" charset="0"/>
                <a:ea typeface="+mn-ea"/>
                <a:cs typeface="Segoe UI Light" panose="020B0502040204020203" pitchFamily="34" charset="0"/>
              </a:rPr>
              <a:t>ГЧП (МЧП), бюджетные инвестиции</a:t>
            </a:r>
            <a:r>
              <a:rPr lang="ru-RU" sz="4000" dirty="0" smtClean="0">
                <a:solidFill>
                  <a:srgbClr val="FF0000"/>
                </a:solidFill>
                <a:latin typeface="Segoe UI Light" panose="020B0502040204020203" pitchFamily="34" charset="0"/>
                <a:ea typeface="+mn-ea"/>
                <a:cs typeface="Segoe UI Light" panose="020B0502040204020203" pitchFamily="34" charset="0"/>
              </a:rPr>
              <a:t> </a:t>
            </a:r>
            <a:r>
              <a:rPr lang="ru-RU" sz="4000" dirty="0">
                <a:solidFill>
                  <a:schemeClr val="tx1"/>
                </a:solidFill>
                <a:latin typeface="Segoe UI Light" panose="020B0502040204020203" pitchFamily="34" charset="0"/>
                <a:ea typeface="+mn-ea"/>
                <a:cs typeface="Segoe UI Light" panose="020B0502040204020203" pitchFamily="34" charset="0"/>
              </a:rPr>
              <a:t>в соответствии </a:t>
            </a:r>
            <a:r>
              <a:rPr lang="ru-RU" sz="4000" dirty="0">
                <a:solidFill>
                  <a:srgbClr val="125194"/>
                </a:solidFill>
                <a:latin typeface="Segoe UI Light" panose="020B0502040204020203" pitchFamily="34" charset="0"/>
                <a:ea typeface="+mn-ea"/>
                <a:cs typeface="Segoe UI Light" panose="020B0502040204020203" pitchFamily="34" charset="0"/>
              </a:rPr>
              <a:t>с концессионными соглашениями</a:t>
            </a:r>
            <a:r>
              <a:rPr lang="ru-RU" sz="4000" dirty="0">
                <a:solidFill>
                  <a:schemeClr val="tx1"/>
                </a:solidFill>
                <a:latin typeface="Segoe UI Light" panose="020B0502040204020203" pitchFamily="34" charset="0"/>
                <a:ea typeface="+mn-ea"/>
                <a:cs typeface="Segoe UI Light" panose="020B0502040204020203" pitchFamily="34" charset="0"/>
              </a:rPr>
              <a:t>, предоставляемых из бюджета субъекта </a:t>
            </a:r>
            <a:r>
              <a:rPr lang="ru-RU" sz="4000" dirty="0" smtClean="0">
                <a:solidFill>
                  <a:schemeClr val="tx1"/>
                </a:solidFill>
                <a:latin typeface="Segoe UI Light" panose="020B0502040204020203" pitchFamily="34" charset="0"/>
                <a:ea typeface="+mn-ea"/>
                <a:cs typeface="Segoe UI Light" panose="020B0502040204020203" pitchFamily="34" charset="0"/>
              </a:rPr>
              <a:t>РФ (МБ); </a:t>
            </a:r>
          </a:p>
          <a:p>
            <a:pPr algn="l"/>
            <a:r>
              <a:rPr lang="ru-RU" sz="4000" dirty="0" smtClean="0">
                <a:solidFill>
                  <a:schemeClr val="tx1"/>
                </a:solidFill>
                <a:latin typeface="Segoe UI Light" panose="020B0502040204020203" pitchFamily="34" charset="0"/>
                <a:ea typeface="+mn-ea"/>
                <a:cs typeface="Segoe UI Light" panose="020B0502040204020203" pitchFamily="34" charset="0"/>
              </a:rPr>
              <a:t>а </a:t>
            </a:r>
            <a:r>
              <a:rPr lang="ru-RU" sz="4000" dirty="0">
                <a:solidFill>
                  <a:schemeClr val="tx1"/>
                </a:solidFill>
                <a:latin typeface="Segoe UI Light" panose="020B0502040204020203" pitchFamily="34" charset="0"/>
                <a:ea typeface="+mn-ea"/>
                <a:cs typeface="Segoe UI Light" panose="020B0502040204020203" pitchFamily="34" charset="0"/>
              </a:rPr>
              <a:t>также  </a:t>
            </a:r>
            <a:r>
              <a:rPr lang="ru-RU" sz="4000" dirty="0" smtClean="0">
                <a:solidFill>
                  <a:srgbClr val="125194"/>
                </a:solidFill>
                <a:latin typeface="Segoe UI Light" panose="020B0502040204020203" pitchFamily="34" charset="0"/>
                <a:ea typeface="+mn-ea"/>
                <a:cs typeface="Segoe UI Light" panose="020B0502040204020203" pitchFamily="34" charset="0"/>
              </a:rPr>
              <a:t>расчеты</a:t>
            </a:r>
            <a:r>
              <a:rPr lang="ru-RU" sz="4000" dirty="0" smtClean="0">
                <a:solidFill>
                  <a:srgbClr val="FF0000"/>
                </a:solidFill>
                <a:latin typeface="Segoe UI Light" panose="020B0502040204020203" pitchFamily="34" charset="0"/>
                <a:ea typeface="+mn-ea"/>
                <a:cs typeface="Segoe UI Light" panose="020B0502040204020203" pitchFamily="34" charset="0"/>
              </a:rPr>
              <a:t> </a:t>
            </a:r>
            <a:r>
              <a:rPr lang="ru-RU" sz="4000" dirty="0">
                <a:solidFill>
                  <a:schemeClr val="tx1"/>
                </a:solidFill>
                <a:latin typeface="Segoe UI Light" panose="020B0502040204020203" pitchFamily="34" charset="0"/>
                <a:ea typeface="+mn-ea"/>
                <a:cs typeface="Segoe UI Light" panose="020B0502040204020203" pitchFamily="34" charset="0"/>
              </a:rPr>
              <a:t>по контрактам (договорам) о поставке товаров, выполнении работ, оказании услуг на сумму </a:t>
            </a:r>
            <a:r>
              <a:rPr lang="ru-RU" sz="4000" dirty="0">
                <a:solidFill>
                  <a:srgbClr val="125194"/>
                </a:solidFill>
                <a:latin typeface="Segoe UI Light" panose="020B0502040204020203" pitchFamily="34" charset="0"/>
                <a:ea typeface="+mn-ea"/>
                <a:cs typeface="Segoe UI Light" panose="020B0502040204020203" pitchFamily="34" charset="0"/>
              </a:rPr>
              <a:t>более 600,0 тыс. </a:t>
            </a:r>
            <a:r>
              <a:rPr lang="ru-RU" sz="4000" dirty="0" smtClean="0">
                <a:solidFill>
                  <a:srgbClr val="125194"/>
                </a:solidFill>
                <a:latin typeface="Segoe UI Light" panose="020B0502040204020203" pitchFamily="34" charset="0"/>
                <a:ea typeface="+mn-ea"/>
                <a:cs typeface="Segoe UI Light" panose="020B0502040204020203" pitchFamily="34" charset="0"/>
              </a:rPr>
              <a:t>рублей</a:t>
            </a:r>
            <a:r>
              <a:rPr lang="ru-RU" sz="4000" dirty="0" smtClean="0">
                <a:solidFill>
                  <a:schemeClr val="tx1"/>
                </a:solidFill>
                <a:latin typeface="Segoe UI Light" panose="020B0502040204020203" pitchFamily="34" charset="0"/>
                <a:ea typeface="+mn-ea"/>
                <a:cs typeface="Segoe UI Light" panose="020B0502040204020203" pitchFamily="34" charset="0"/>
              </a:rPr>
              <a:t>.</a:t>
            </a:r>
            <a:endParaRPr lang="ru-RU" sz="4000" dirty="0">
              <a:solidFill>
                <a:schemeClr val="tx1"/>
              </a:solidFill>
              <a:latin typeface="Segoe UI Light" panose="020B0502040204020203" pitchFamily="34" charset="0"/>
              <a:ea typeface="+mn-ea"/>
              <a:cs typeface="Segoe UI Light" panose="020B0502040204020203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402673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object 2"/>
          <p:cNvSpPr/>
          <p:nvPr/>
        </p:nvSpPr>
        <p:spPr>
          <a:xfrm flipV="1">
            <a:off x="5973" y="1060240"/>
            <a:ext cx="24372075" cy="748891"/>
          </a:xfrm>
          <a:custGeom>
            <a:avLst/>
            <a:gdLst/>
            <a:ahLst/>
            <a:cxnLst/>
            <a:rect l="l" t="t" r="r" b="b"/>
            <a:pathLst>
              <a:path w="4416425">
                <a:moveTo>
                  <a:pt x="0" y="0"/>
                </a:moveTo>
                <a:lnTo>
                  <a:pt x="4415994" y="0"/>
                </a:lnTo>
              </a:path>
            </a:pathLst>
          </a:custGeom>
          <a:ln w="12700">
            <a:solidFill>
              <a:schemeClr val="bg1">
                <a:lumMod val="85000"/>
              </a:schemeClr>
            </a:solidFill>
          </a:ln>
        </p:spPr>
        <p:txBody>
          <a:bodyPr wrap="square" lIns="0" tIns="0" rIns="0" bIns="0" rtlCol="0"/>
          <a:lstStyle/>
          <a:p>
            <a:endParaRPr sz="7600" dirty="0"/>
          </a:p>
        </p:txBody>
      </p:sp>
      <p:sp>
        <p:nvSpPr>
          <p:cNvPr id="42" name="TextBox 41"/>
          <p:cNvSpPr txBox="1"/>
          <p:nvPr/>
        </p:nvSpPr>
        <p:spPr>
          <a:xfrm>
            <a:off x="6575376" y="390183"/>
            <a:ext cx="17469248" cy="1477321"/>
          </a:xfrm>
          <a:prstGeom prst="rect">
            <a:avLst/>
          </a:prstGeom>
          <a:ln w="12700">
            <a:miter lim="400000"/>
          </a:ln>
        </p:spPr>
        <p:txBody>
          <a:bodyPr lIns="0" tIns="0" rIns="0" bIns="0" anchor="ctr">
            <a:noAutofit/>
          </a:bodyPr>
          <a:lstStyle>
            <a:lvl1pPr algn="r">
              <a:defRPr sz="4000">
                <a:solidFill>
                  <a:schemeClr val="bg2">
                    <a:lumMod val="50000"/>
                  </a:schemeClr>
                </a:solidFill>
                <a:latin typeface="Segoe UI Light" panose="020B0502040204020203" pitchFamily="34" charset="0"/>
                <a:ea typeface="+mn-ea"/>
                <a:cs typeface="Segoe UI Light" panose="020B0502040204020203" pitchFamily="34" charset="0"/>
                <a:sym typeface="Helvetica Neue Medium"/>
              </a:defRPr>
            </a:lvl1pPr>
            <a:lvl2pPr indent="0">
              <a:defRPr sz="11200" b="0">
                <a:latin typeface="+mn-lt"/>
                <a:ea typeface="+mn-ea"/>
                <a:cs typeface="+mn-cs"/>
                <a:sym typeface="Helvetica Neue Medium"/>
              </a:defRPr>
            </a:lvl2pPr>
            <a:lvl3pPr indent="0">
              <a:defRPr sz="11200" b="0">
                <a:latin typeface="+mn-lt"/>
                <a:ea typeface="+mn-ea"/>
                <a:cs typeface="+mn-cs"/>
                <a:sym typeface="Helvetica Neue Medium"/>
              </a:defRPr>
            </a:lvl3pPr>
            <a:lvl4pPr indent="0">
              <a:defRPr sz="11200" b="0">
                <a:latin typeface="+mn-lt"/>
                <a:ea typeface="+mn-ea"/>
                <a:cs typeface="+mn-cs"/>
                <a:sym typeface="Helvetica Neue Medium"/>
              </a:defRPr>
            </a:lvl4pPr>
            <a:lvl5pPr indent="0">
              <a:defRPr sz="11200" b="0">
                <a:latin typeface="+mn-lt"/>
                <a:ea typeface="+mn-ea"/>
                <a:cs typeface="+mn-cs"/>
                <a:sym typeface="Helvetica Neue Medium"/>
              </a:defRPr>
            </a:lvl5pPr>
            <a:lvl6pPr indent="0">
              <a:defRPr sz="11200" b="0">
                <a:latin typeface="+mn-lt"/>
                <a:ea typeface="+mn-ea"/>
                <a:cs typeface="+mn-cs"/>
                <a:sym typeface="Helvetica Neue Medium"/>
              </a:defRPr>
            </a:lvl6pPr>
            <a:lvl7pPr indent="0">
              <a:defRPr sz="11200" b="0">
                <a:latin typeface="+mn-lt"/>
                <a:ea typeface="+mn-ea"/>
                <a:cs typeface="+mn-cs"/>
                <a:sym typeface="Helvetica Neue Medium"/>
              </a:defRPr>
            </a:lvl7pPr>
            <a:lvl8pPr indent="0">
              <a:defRPr sz="11200" b="0">
                <a:latin typeface="+mn-lt"/>
                <a:ea typeface="+mn-ea"/>
                <a:cs typeface="+mn-cs"/>
                <a:sym typeface="Helvetica Neue Medium"/>
              </a:defRPr>
            </a:lvl8pPr>
            <a:lvl9pPr indent="0">
              <a:defRPr sz="11200" b="0">
                <a:latin typeface="+mn-lt"/>
                <a:ea typeface="+mn-ea"/>
                <a:cs typeface="+mn-cs"/>
                <a:sym typeface="Helvetica Neue Medium"/>
              </a:defRPr>
            </a:lvl9pPr>
          </a:lstStyle>
          <a:p>
            <a:endParaRPr lang="ru-RU" dirty="0"/>
          </a:p>
        </p:txBody>
      </p:sp>
      <p:sp>
        <p:nvSpPr>
          <p:cNvPr id="37" name="Прямоугольник 36"/>
          <p:cNvSpPr/>
          <p:nvPr/>
        </p:nvSpPr>
        <p:spPr>
          <a:xfrm>
            <a:off x="609600" y="162432"/>
            <a:ext cx="3860800" cy="16256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243834" tIns="121917" rIns="243834" bIns="121917" rtlCol="0" anchor="ctr"/>
          <a:lstStyle/>
          <a:p>
            <a:pPr algn="ctr"/>
            <a:endParaRPr lang="ru-RU" dirty="0"/>
          </a:p>
        </p:txBody>
      </p:sp>
      <p:pic>
        <p:nvPicPr>
          <p:cNvPr id="6" name="Рисунок 2"/>
          <p:cNvPicPr>
            <a:picLocks noChangeAspect="1"/>
          </p:cNvPicPr>
          <p:nvPr/>
        </p:nvPicPr>
        <p:blipFill>
          <a:blip r:embed="rId3"/>
          <a:stretch/>
        </p:blipFill>
        <p:spPr bwMode="auto">
          <a:xfrm>
            <a:off x="166664" y="521296"/>
            <a:ext cx="3456384" cy="1287835"/>
          </a:xfrm>
          <a:prstGeom prst="rect">
            <a:avLst/>
          </a:prstGeom>
        </p:spPr>
      </p:pic>
      <p:sp>
        <p:nvSpPr>
          <p:cNvPr id="7" name="Номер слайда 3"/>
          <p:cNvSpPr>
            <a:spLocks noGrp="1"/>
          </p:cNvSpPr>
          <p:nvPr>
            <p:ph type="sldNum" sz="quarter" idx="12"/>
          </p:nvPr>
        </p:nvSpPr>
        <p:spPr>
          <a:xfrm>
            <a:off x="23774997" y="13069539"/>
            <a:ext cx="245260" cy="410369"/>
          </a:xfrm>
        </p:spPr>
        <p:txBody>
          <a:bodyPr/>
          <a:lstStyle/>
          <a:p>
            <a:r>
              <a:rPr lang="ru-RU" sz="2000" dirty="0" smtClean="0">
                <a:solidFill>
                  <a:schemeClr val="bg2"/>
                </a:solidFill>
              </a:rPr>
              <a:t>6</a:t>
            </a:r>
            <a:endParaRPr lang="ru-RU" sz="2000" dirty="0">
              <a:solidFill>
                <a:schemeClr val="bg2"/>
              </a:solidFill>
            </a:endParaRPr>
          </a:p>
        </p:txBody>
      </p:sp>
      <p:sp>
        <p:nvSpPr>
          <p:cNvPr id="2" name="Прямоугольник 1"/>
          <p:cNvSpPr/>
          <p:nvPr/>
        </p:nvSpPr>
        <p:spPr>
          <a:xfrm>
            <a:off x="5279233" y="480562"/>
            <a:ext cx="19104768" cy="132856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90000"/>
              </a:lnSpc>
              <a:spcBef>
                <a:spcPts val="1000"/>
              </a:spcBef>
            </a:pPr>
            <a:r>
              <a:rPr lang="ru-RU" sz="4000" dirty="0">
                <a:solidFill>
                  <a:schemeClr val="tx1"/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Часть 3 статьи 5 Федерального закона от 6 декабря  2021 г. № 390-ФЗ </a:t>
            </a:r>
          </a:p>
          <a:p>
            <a:pPr>
              <a:lnSpc>
                <a:spcPct val="90000"/>
              </a:lnSpc>
              <a:spcBef>
                <a:spcPts val="1000"/>
              </a:spcBef>
            </a:pPr>
            <a:r>
              <a:rPr lang="ru-RU" sz="4000" dirty="0">
                <a:solidFill>
                  <a:schemeClr val="tx1"/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«О федеральном бюджете на 2022 год и на плановый период 2023 и 2024 годов»</a:t>
            </a:r>
          </a:p>
        </p:txBody>
      </p:sp>
      <p:sp>
        <p:nvSpPr>
          <p:cNvPr id="3" name="Прямоугольник 2"/>
          <p:cNvSpPr/>
          <p:nvPr/>
        </p:nvSpPr>
        <p:spPr>
          <a:xfrm>
            <a:off x="886744" y="2108363"/>
            <a:ext cx="23157880" cy="87100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4000" dirty="0" smtClean="0">
                <a:solidFill>
                  <a:schemeClr val="tx1"/>
                </a:solidFill>
                <a:latin typeface="Segoe UI Light" panose="020B0502040204020203" pitchFamily="34" charset="0"/>
                <a:ea typeface="+mn-ea"/>
                <a:cs typeface="Segoe UI Light" panose="020B0502040204020203" pitchFamily="34" charset="0"/>
              </a:rPr>
              <a:t>Источник </a:t>
            </a:r>
            <a:r>
              <a:rPr lang="ru-RU" sz="4000" dirty="0">
                <a:solidFill>
                  <a:schemeClr val="tx1"/>
                </a:solidFill>
                <a:latin typeface="Segoe UI Light" panose="020B0502040204020203" pitchFamily="34" charset="0"/>
                <a:ea typeface="+mn-ea"/>
                <a:cs typeface="Segoe UI Light" panose="020B0502040204020203" pitchFamily="34" charset="0"/>
              </a:rPr>
              <a:t>финансового </a:t>
            </a:r>
            <a:r>
              <a:rPr lang="ru-RU" sz="4000" dirty="0" smtClean="0">
                <a:solidFill>
                  <a:schemeClr val="tx1"/>
                </a:solidFill>
                <a:latin typeface="Segoe UI Light" panose="020B0502040204020203" pitchFamily="34" charset="0"/>
                <a:ea typeface="+mn-ea"/>
                <a:cs typeface="Segoe UI Light" panose="020B0502040204020203" pitchFamily="34" charset="0"/>
              </a:rPr>
              <a:t>обеспечения </a:t>
            </a:r>
            <a:r>
              <a:rPr lang="ru-RU" sz="4000" dirty="0" smtClean="0">
                <a:solidFill>
                  <a:srgbClr val="125194"/>
                </a:solidFill>
                <a:latin typeface="Segoe UI Light" panose="020B0502040204020203" pitchFamily="34" charset="0"/>
                <a:ea typeface="+mn-ea"/>
                <a:cs typeface="Segoe UI Light" panose="020B0502040204020203" pitchFamily="34" charset="0"/>
              </a:rPr>
              <a:t>- </a:t>
            </a:r>
            <a:r>
              <a:rPr lang="ru-RU" sz="4000" dirty="0">
                <a:solidFill>
                  <a:srgbClr val="125194"/>
                </a:solidFill>
                <a:latin typeface="Segoe UI Light" panose="020B0502040204020203" pitchFamily="34" charset="0"/>
                <a:ea typeface="+mn-ea"/>
                <a:cs typeface="Segoe UI Light" panose="020B0502040204020203" pitchFamily="34" charset="0"/>
              </a:rPr>
              <a:t>бюджетные кредиты, предоставляемые из федерального бюджета бюджету субъекта </a:t>
            </a:r>
            <a:r>
              <a:rPr lang="ru-RU" sz="4000" dirty="0" smtClean="0">
                <a:solidFill>
                  <a:srgbClr val="125194"/>
                </a:solidFill>
                <a:latin typeface="Segoe UI Light" panose="020B0502040204020203" pitchFamily="34" charset="0"/>
                <a:ea typeface="+mn-ea"/>
                <a:cs typeface="Segoe UI Light" panose="020B0502040204020203" pitchFamily="34" charset="0"/>
              </a:rPr>
              <a:t>РФ, </a:t>
            </a:r>
            <a:r>
              <a:rPr lang="ru-RU" sz="4000" dirty="0">
                <a:solidFill>
                  <a:srgbClr val="125194"/>
                </a:solidFill>
                <a:latin typeface="Segoe UI Light" panose="020B0502040204020203" pitchFamily="34" charset="0"/>
                <a:ea typeface="+mn-ea"/>
                <a:cs typeface="Segoe UI Light" panose="020B0502040204020203" pitchFamily="34" charset="0"/>
              </a:rPr>
              <a:t>на финансовое обеспечение реализации инфраструктурных проектов</a:t>
            </a:r>
            <a:r>
              <a:rPr lang="ru-RU" sz="4000" dirty="0" smtClean="0">
                <a:solidFill>
                  <a:srgbClr val="125194"/>
                </a:solidFill>
                <a:latin typeface="Segoe UI Light" panose="020B0502040204020203" pitchFamily="34" charset="0"/>
                <a:ea typeface="+mn-ea"/>
                <a:cs typeface="Segoe UI Light" panose="020B0502040204020203" pitchFamily="34" charset="0"/>
              </a:rPr>
              <a:t>:</a:t>
            </a:r>
          </a:p>
          <a:p>
            <a:endParaRPr lang="ru-RU" sz="4000" dirty="0">
              <a:solidFill>
                <a:srgbClr val="FF0000"/>
              </a:solidFill>
              <a:latin typeface="Segoe UI Light" panose="020B0502040204020203" pitchFamily="34" charset="0"/>
              <a:ea typeface="+mn-ea"/>
              <a:cs typeface="Segoe UI Light" panose="020B0502040204020203" pitchFamily="34" charset="0"/>
            </a:endParaRPr>
          </a:p>
          <a:p>
            <a:pPr marL="571500" indent="-571500" algn="l">
              <a:buFont typeface="Wingdings" panose="05000000000000000000" pitchFamily="2" charset="2"/>
              <a:buChar char="Ø"/>
            </a:pPr>
            <a:r>
              <a:rPr lang="ru-RU" sz="4000" dirty="0" smtClean="0">
                <a:solidFill>
                  <a:srgbClr val="125194"/>
                </a:solidFill>
                <a:latin typeface="Segoe UI Light" panose="020B0502040204020203" pitchFamily="34" charset="0"/>
                <a:ea typeface="+mn-ea"/>
                <a:cs typeface="Segoe UI Light" panose="020B0502040204020203" pitchFamily="34" charset="0"/>
              </a:rPr>
              <a:t>расчеты</a:t>
            </a:r>
            <a:r>
              <a:rPr lang="ru-RU" sz="4000" dirty="0" smtClean="0">
                <a:solidFill>
                  <a:srgbClr val="FF0000"/>
                </a:solidFill>
                <a:latin typeface="Segoe UI Light" panose="020B0502040204020203" pitchFamily="34" charset="0"/>
                <a:ea typeface="+mn-ea"/>
                <a:cs typeface="Segoe UI Light" panose="020B0502040204020203" pitchFamily="34" charset="0"/>
              </a:rPr>
              <a:t> </a:t>
            </a:r>
            <a:r>
              <a:rPr lang="ru-RU" sz="4000" dirty="0">
                <a:solidFill>
                  <a:schemeClr val="tx1"/>
                </a:solidFill>
                <a:latin typeface="Segoe UI Light" panose="020B0502040204020203" pitchFamily="34" charset="0"/>
                <a:ea typeface="+mn-ea"/>
                <a:cs typeface="Segoe UI Light" panose="020B0502040204020203" pitchFamily="34" charset="0"/>
              </a:rPr>
              <a:t>по </a:t>
            </a:r>
            <a:r>
              <a:rPr lang="ru-RU" sz="4000" dirty="0" smtClean="0">
                <a:solidFill>
                  <a:schemeClr val="tx1"/>
                </a:solidFill>
                <a:latin typeface="Segoe UI Light" panose="020B0502040204020203" pitchFamily="34" charset="0"/>
                <a:ea typeface="+mn-ea"/>
                <a:cs typeface="Segoe UI Light" panose="020B0502040204020203" pitchFamily="34" charset="0"/>
              </a:rPr>
              <a:t>Г(М)К о </a:t>
            </a:r>
            <a:r>
              <a:rPr lang="ru-RU" sz="4000" dirty="0">
                <a:solidFill>
                  <a:schemeClr val="tx1"/>
                </a:solidFill>
                <a:latin typeface="Segoe UI Light" panose="020B0502040204020203" pitchFamily="34" charset="0"/>
                <a:ea typeface="+mn-ea"/>
                <a:cs typeface="Segoe UI Light" panose="020B0502040204020203" pitchFamily="34" charset="0"/>
              </a:rPr>
              <a:t>поставке товаров, выполнении работ, оказании услуг, заключаемым для обеспечения государственных нужд субъекта </a:t>
            </a:r>
            <a:r>
              <a:rPr lang="ru-RU" sz="4000" dirty="0" smtClean="0">
                <a:solidFill>
                  <a:schemeClr val="tx1"/>
                </a:solidFill>
                <a:latin typeface="Segoe UI Light" panose="020B0502040204020203" pitchFamily="34" charset="0"/>
                <a:ea typeface="+mn-ea"/>
                <a:cs typeface="Segoe UI Light" panose="020B0502040204020203" pitchFamily="34" charset="0"/>
              </a:rPr>
              <a:t>РФ </a:t>
            </a:r>
            <a:r>
              <a:rPr lang="ru-RU" sz="4000" dirty="0">
                <a:solidFill>
                  <a:schemeClr val="tx1"/>
                </a:solidFill>
                <a:latin typeface="Segoe UI Light" panose="020B0502040204020203" pitchFamily="34" charset="0"/>
                <a:ea typeface="+mn-ea"/>
                <a:cs typeface="Segoe UI Light" panose="020B0502040204020203" pitchFamily="34" charset="0"/>
              </a:rPr>
              <a:t>(муниципальных нужд</a:t>
            </a:r>
            <a:r>
              <a:rPr lang="ru-RU" sz="4000" dirty="0" smtClean="0">
                <a:solidFill>
                  <a:schemeClr val="tx1"/>
                </a:solidFill>
                <a:latin typeface="Segoe UI Light" panose="020B0502040204020203" pitchFamily="34" charset="0"/>
                <a:ea typeface="+mn-ea"/>
                <a:cs typeface="Segoe UI Light" panose="020B0502040204020203" pitchFamily="34" charset="0"/>
              </a:rPr>
              <a:t>); </a:t>
            </a:r>
          </a:p>
          <a:p>
            <a:pPr marL="571500" indent="-571500" algn="l">
              <a:buFont typeface="Wingdings" panose="05000000000000000000" pitchFamily="2" charset="2"/>
              <a:buChar char="Ø"/>
            </a:pPr>
            <a:r>
              <a:rPr lang="ru-RU" sz="4000" dirty="0" smtClean="0">
                <a:solidFill>
                  <a:srgbClr val="125194"/>
                </a:solidFill>
                <a:latin typeface="Segoe UI Light" panose="020B0502040204020203" pitchFamily="34" charset="0"/>
                <a:ea typeface="+mn-ea"/>
                <a:cs typeface="Segoe UI Light" panose="020B0502040204020203" pitchFamily="34" charset="0"/>
              </a:rPr>
              <a:t>расчеты</a:t>
            </a:r>
            <a:r>
              <a:rPr lang="ru-RU" sz="4000" dirty="0" smtClean="0">
                <a:solidFill>
                  <a:srgbClr val="FF0000"/>
                </a:solidFill>
                <a:latin typeface="Segoe UI Light" panose="020B0502040204020203" pitchFamily="34" charset="0"/>
                <a:ea typeface="+mn-ea"/>
                <a:cs typeface="Segoe UI Light" panose="020B0502040204020203" pitchFamily="34" charset="0"/>
              </a:rPr>
              <a:t> </a:t>
            </a:r>
            <a:r>
              <a:rPr lang="ru-RU" sz="4000" dirty="0">
                <a:solidFill>
                  <a:schemeClr val="tx1"/>
                </a:solidFill>
                <a:latin typeface="Segoe UI Light" panose="020B0502040204020203" pitchFamily="34" charset="0"/>
                <a:ea typeface="+mn-ea"/>
                <a:cs typeface="Segoe UI Light" panose="020B0502040204020203" pitchFamily="34" charset="0"/>
              </a:rPr>
              <a:t>по контрактам (договорам) о поставке товаров, выполнении работ, оказании услуг, заключаемым бюджетными и автономными учреждениями субъекта </a:t>
            </a:r>
            <a:r>
              <a:rPr lang="ru-RU" sz="4000" dirty="0" smtClean="0">
                <a:solidFill>
                  <a:schemeClr val="tx1"/>
                </a:solidFill>
                <a:latin typeface="Segoe UI Light" panose="020B0502040204020203" pitchFamily="34" charset="0"/>
                <a:ea typeface="+mn-ea"/>
                <a:cs typeface="Segoe UI Light" panose="020B0502040204020203" pitchFamily="34" charset="0"/>
              </a:rPr>
              <a:t>РФ (</a:t>
            </a:r>
            <a:r>
              <a:rPr lang="ru-RU" sz="4000" dirty="0">
                <a:solidFill>
                  <a:schemeClr val="tx1"/>
                </a:solidFill>
                <a:latin typeface="Segoe UI Light" panose="020B0502040204020203" pitchFamily="34" charset="0"/>
                <a:ea typeface="+mn-ea"/>
                <a:cs typeface="Segoe UI Light" panose="020B0502040204020203" pitchFamily="34" charset="0"/>
              </a:rPr>
              <a:t>муниципальными бюджетными и автономными учреждениями</a:t>
            </a:r>
            <a:r>
              <a:rPr lang="ru-RU" sz="4000" dirty="0" smtClean="0">
                <a:solidFill>
                  <a:schemeClr val="tx1"/>
                </a:solidFill>
                <a:latin typeface="Segoe UI Light" panose="020B0502040204020203" pitchFamily="34" charset="0"/>
                <a:ea typeface="+mn-ea"/>
                <a:cs typeface="Segoe UI Light" panose="020B0502040204020203" pitchFamily="34" charset="0"/>
              </a:rPr>
              <a:t>);</a:t>
            </a:r>
          </a:p>
          <a:p>
            <a:pPr marL="571500" indent="-571500" algn="l">
              <a:buFont typeface="Wingdings" panose="05000000000000000000" pitchFamily="2" charset="2"/>
              <a:buChar char="Ø"/>
            </a:pPr>
            <a:r>
              <a:rPr lang="ru-RU" sz="4000" dirty="0" smtClean="0">
                <a:solidFill>
                  <a:srgbClr val="125194"/>
                </a:solidFill>
                <a:latin typeface="Segoe UI Light" panose="020B0502040204020203" pitchFamily="34" charset="0"/>
                <a:ea typeface="+mn-ea"/>
                <a:cs typeface="Segoe UI Light" panose="020B0502040204020203" pitchFamily="34" charset="0"/>
              </a:rPr>
              <a:t>субсидии</a:t>
            </a:r>
            <a:r>
              <a:rPr lang="ru-RU" sz="4000" dirty="0" smtClean="0">
                <a:solidFill>
                  <a:srgbClr val="FF0000"/>
                </a:solidFill>
                <a:latin typeface="Segoe UI Light" panose="020B0502040204020203" pitchFamily="34" charset="0"/>
                <a:ea typeface="+mn-ea"/>
                <a:cs typeface="Segoe UI Light" panose="020B0502040204020203" pitchFamily="34" charset="0"/>
              </a:rPr>
              <a:t> </a:t>
            </a:r>
            <a:r>
              <a:rPr lang="ru-RU" sz="4000" dirty="0">
                <a:solidFill>
                  <a:schemeClr val="tx1"/>
                </a:solidFill>
                <a:latin typeface="Segoe UI Light" panose="020B0502040204020203" pitchFamily="34" charset="0"/>
                <a:ea typeface="+mn-ea"/>
                <a:cs typeface="Segoe UI Light" panose="020B0502040204020203" pitchFamily="34" charset="0"/>
              </a:rPr>
              <a:t>юридическим лицам, </a:t>
            </a:r>
            <a:r>
              <a:rPr lang="ru-RU" sz="4000" dirty="0" smtClean="0">
                <a:solidFill>
                  <a:srgbClr val="125194"/>
                </a:solidFill>
                <a:latin typeface="Segoe UI Light" panose="020B0502040204020203" pitchFamily="34" charset="0"/>
                <a:ea typeface="+mn-ea"/>
                <a:cs typeface="Segoe UI Light" panose="020B0502040204020203" pitchFamily="34" charset="0"/>
              </a:rPr>
              <a:t>бюджетные инвестиции </a:t>
            </a:r>
            <a:r>
              <a:rPr lang="ru-RU" sz="4000" dirty="0">
                <a:solidFill>
                  <a:schemeClr val="tx1"/>
                </a:solidFill>
                <a:latin typeface="Segoe UI Light" panose="020B0502040204020203" pitchFamily="34" charset="0"/>
                <a:ea typeface="+mn-ea"/>
                <a:cs typeface="Segoe UI Light" panose="020B0502040204020203" pitchFamily="34" charset="0"/>
              </a:rPr>
              <a:t>юридическим лицам, предоставляемых в соответствии со статьей 80 Бюджетного кодекса </a:t>
            </a:r>
            <a:r>
              <a:rPr lang="ru-RU" sz="4000" dirty="0" smtClean="0">
                <a:solidFill>
                  <a:schemeClr val="tx1"/>
                </a:solidFill>
                <a:latin typeface="Segoe UI Light" panose="020B0502040204020203" pitchFamily="34" charset="0"/>
                <a:ea typeface="+mn-ea"/>
                <a:cs typeface="Segoe UI Light" panose="020B0502040204020203" pitchFamily="34" charset="0"/>
              </a:rPr>
              <a:t>РФ; </a:t>
            </a:r>
          </a:p>
          <a:p>
            <a:pPr marL="571500" indent="-571500" algn="l">
              <a:buFont typeface="Wingdings" panose="05000000000000000000" pitchFamily="2" charset="2"/>
              <a:buChar char="Ø"/>
            </a:pPr>
            <a:r>
              <a:rPr lang="ru-RU" sz="4000" dirty="0" smtClean="0">
                <a:solidFill>
                  <a:srgbClr val="125194"/>
                </a:solidFill>
                <a:latin typeface="Segoe UI Light" panose="020B0502040204020203" pitchFamily="34" charset="0"/>
                <a:ea typeface="+mn-ea"/>
                <a:cs typeface="Segoe UI Light" panose="020B0502040204020203" pitchFamily="34" charset="0"/>
              </a:rPr>
              <a:t>субсидии</a:t>
            </a:r>
            <a:r>
              <a:rPr lang="ru-RU" sz="4000" dirty="0" smtClean="0">
                <a:solidFill>
                  <a:schemeClr val="tx1"/>
                </a:solidFill>
                <a:latin typeface="Segoe UI Light" panose="020B0502040204020203" pitchFamily="34" charset="0"/>
                <a:ea typeface="+mn-ea"/>
                <a:cs typeface="Segoe UI Light" panose="020B0502040204020203" pitchFamily="34" charset="0"/>
              </a:rPr>
              <a:t> </a:t>
            </a:r>
            <a:r>
              <a:rPr lang="ru-RU" sz="4000" dirty="0">
                <a:solidFill>
                  <a:schemeClr val="tx1"/>
                </a:solidFill>
                <a:latin typeface="Segoe UI Light" panose="020B0502040204020203" pitchFamily="34" charset="0"/>
                <a:ea typeface="+mn-ea"/>
                <a:cs typeface="Segoe UI Light" panose="020B0502040204020203" pitchFamily="34" charset="0"/>
              </a:rPr>
              <a:t>на финансовое обеспечение затрат в соответствии с </a:t>
            </a:r>
            <a:r>
              <a:rPr lang="ru-RU" sz="4000" dirty="0">
                <a:solidFill>
                  <a:srgbClr val="125194"/>
                </a:solidFill>
                <a:latin typeface="Segoe UI Light" panose="020B0502040204020203" pitchFamily="34" charset="0"/>
                <a:ea typeface="+mn-ea"/>
                <a:cs typeface="Segoe UI Light" panose="020B0502040204020203" pitchFamily="34" charset="0"/>
              </a:rPr>
              <a:t>концессионными соглашениями и соглашениями о </a:t>
            </a:r>
            <a:r>
              <a:rPr lang="ru-RU" sz="4000" dirty="0" smtClean="0">
                <a:solidFill>
                  <a:srgbClr val="125194"/>
                </a:solidFill>
                <a:latin typeface="Segoe UI Light" panose="020B0502040204020203" pitchFamily="34" charset="0"/>
                <a:ea typeface="+mn-ea"/>
                <a:cs typeface="Segoe UI Light" panose="020B0502040204020203" pitchFamily="34" charset="0"/>
              </a:rPr>
              <a:t>ГЧП (МЧП)</a:t>
            </a:r>
            <a:r>
              <a:rPr lang="ru-RU" sz="4000" dirty="0" smtClean="0">
                <a:solidFill>
                  <a:schemeClr val="tx1"/>
                </a:solidFill>
                <a:latin typeface="Segoe UI Light" panose="020B0502040204020203" pitchFamily="34" charset="0"/>
                <a:ea typeface="+mn-ea"/>
                <a:cs typeface="Segoe UI Light" panose="020B0502040204020203" pitchFamily="34" charset="0"/>
              </a:rPr>
              <a:t>, </a:t>
            </a:r>
            <a:r>
              <a:rPr lang="ru-RU" sz="4000" dirty="0" smtClean="0">
                <a:solidFill>
                  <a:srgbClr val="125194"/>
                </a:solidFill>
                <a:latin typeface="Segoe UI Light" panose="020B0502040204020203" pitchFamily="34" charset="0"/>
                <a:ea typeface="+mn-ea"/>
                <a:cs typeface="Segoe UI Light" panose="020B0502040204020203" pitchFamily="34" charset="0"/>
              </a:rPr>
              <a:t>бюджетные инвестиции </a:t>
            </a:r>
            <a:r>
              <a:rPr lang="ru-RU" sz="4000" dirty="0">
                <a:solidFill>
                  <a:schemeClr val="tx1"/>
                </a:solidFill>
                <a:latin typeface="Segoe UI Light" panose="020B0502040204020203" pitchFamily="34" charset="0"/>
                <a:ea typeface="+mn-ea"/>
                <a:cs typeface="Segoe UI Light" panose="020B0502040204020203" pitchFamily="34" charset="0"/>
              </a:rPr>
              <a:t>в соответствии с </a:t>
            </a:r>
            <a:r>
              <a:rPr lang="ru-RU" sz="4000" dirty="0">
                <a:solidFill>
                  <a:srgbClr val="125194"/>
                </a:solidFill>
                <a:latin typeface="Segoe UI Light" panose="020B0502040204020203" pitchFamily="34" charset="0"/>
                <a:ea typeface="+mn-ea"/>
                <a:cs typeface="Segoe UI Light" panose="020B0502040204020203" pitchFamily="34" charset="0"/>
              </a:rPr>
              <a:t>концессионными соглашениями</a:t>
            </a:r>
            <a:r>
              <a:rPr lang="ru-RU" sz="4000" dirty="0">
                <a:solidFill>
                  <a:schemeClr val="tx1"/>
                </a:solidFill>
                <a:latin typeface="Segoe UI Light" panose="020B0502040204020203" pitchFamily="34" charset="0"/>
                <a:ea typeface="+mn-ea"/>
                <a:cs typeface="Segoe UI Light" panose="020B0502040204020203" pitchFamily="34" charset="0"/>
              </a:rPr>
              <a:t>, предоставляемых из бюджета субъекта </a:t>
            </a:r>
            <a:r>
              <a:rPr lang="ru-RU" sz="4000" dirty="0" smtClean="0">
                <a:solidFill>
                  <a:schemeClr val="tx1"/>
                </a:solidFill>
                <a:latin typeface="Segoe UI Light" panose="020B0502040204020203" pitchFamily="34" charset="0"/>
                <a:ea typeface="+mn-ea"/>
                <a:cs typeface="Segoe UI Light" panose="020B0502040204020203" pitchFamily="34" charset="0"/>
              </a:rPr>
              <a:t>РФ </a:t>
            </a:r>
            <a:r>
              <a:rPr lang="ru-RU" sz="4000" dirty="0">
                <a:solidFill>
                  <a:schemeClr val="tx1"/>
                </a:solidFill>
                <a:latin typeface="Segoe UI Light" panose="020B0502040204020203" pitchFamily="34" charset="0"/>
                <a:ea typeface="+mn-ea"/>
                <a:cs typeface="Segoe UI Light" panose="020B0502040204020203" pitchFamily="34" charset="0"/>
              </a:rPr>
              <a:t>(местного бюджета</a:t>
            </a:r>
            <a:r>
              <a:rPr lang="ru-RU" sz="4000" dirty="0" smtClean="0">
                <a:solidFill>
                  <a:schemeClr val="tx1"/>
                </a:solidFill>
                <a:latin typeface="Segoe UI Light" panose="020B0502040204020203" pitchFamily="34" charset="0"/>
                <a:ea typeface="+mn-ea"/>
                <a:cs typeface="Segoe UI Light" panose="020B0502040204020203" pitchFamily="34" charset="0"/>
              </a:rPr>
              <a:t>);</a:t>
            </a:r>
          </a:p>
          <a:p>
            <a:pPr algn="l"/>
            <a:r>
              <a:rPr lang="ru-RU" sz="4000" dirty="0" smtClean="0">
                <a:solidFill>
                  <a:schemeClr val="tx1"/>
                </a:solidFill>
                <a:latin typeface="Segoe UI Light" panose="020B0502040204020203" pitchFamily="34" charset="0"/>
                <a:ea typeface="+mn-ea"/>
                <a:cs typeface="Segoe UI Light" panose="020B0502040204020203" pitchFamily="34" charset="0"/>
              </a:rPr>
              <a:t>а </a:t>
            </a:r>
            <a:r>
              <a:rPr lang="ru-RU" sz="4000" dirty="0">
                <a:solidFill>
                  <a:schemeClr val="tx1"/>
                </a:solidFill>
                <a:latin typeface="Segoe UI Light" panose="020B0502040204020203" pitchFamily="34" charset="0"/>
                <a:ea typeface="+mn-ea"/>
                <a:cs typeface="Segoe UI Light" panose="020B0502040204020203" pitchFamily="34" charset="0"/>
              </a:rPr>
              <a:t>также </a:t>
            </a:r>
            <a:r>
              <a:rPr lang="ru-RU" sz="4000" dirty="0" smtClean="0">
                <a:solidFill>
                  <a:srgbClr val="125194"/>
                </a:solidFill>
                <a:latin typeface="Segoe UI Light" panose="020B0502040204020203" pitchFamily="34" charset="0"/>
                <a:ea typeface="+mn-ea"/>
                <a:cs typeface="Segoe UI Light" panose="020B0502040204020203" pitchFamily="34" charset="0"/>
              </a:rPr>
              <a:t>расчеты</a:t>
            </a:r>
            <a:r>
              <a:rPr lang="ru-RU" sz="4000" dirty="0" smtClean="0">
                <a:solidFill>
                  <a:srgbClr val="FF0000"/>
                </a:solidFill>
                <a:latin typeface="Segoe UI Light" panose="020B0502040204020203" pitchFamily="34" charset="0"/>
                <a:ea typeface="+mn-ea"/>
                <a:cs typeface="Segoe UI Light" panose="020B0502040204020203" pitchFamily="34" charset="0"/>
              </a:rPr>
              <a:t> </a:t>
            </a:r>
            <a:r>
              <a:rPr lang="ru-RU" sz="4000" dirty="0">
                <a:solidFill>
                  <a:schemeClr val="tx1"/>
                </a:solidFill>
                <a:latin typeface="Segoe UI Light" panose="020B0502040204020203" pitchFamily="34" charset="0"/>
                <a:ea typeface="+mn-ea"/>
                <a:cs typeface="Segoe UI Light" panose="020B0502040204020203" pitchFamily="34" charset="0"/>
              </a:rPr>
              <a:t>по контрактам (договорам) о поставке товаров, выполнении работ, оказании </a:t>
            </a:r>
            <a:r>
              <a:rPr lang="ru-RU" sz="4000" dirty="0" smtClean="0">
                <a:solidFill>
                  <a:schemeClr val="tx1"/>
                </a:solidFill>
                <a:latin typeface="Segoe UI Light" panose="020B0502040204020203" pitchFamily="34" charset="0"/>
                <a:ea typeface="+mn-ea"/>
                <a:cs typeface="Segoe UI Light" panose="020B0502040204020203" pitchFamily="34" charset="0"/>
              </a:rPr>
              <a:t>услуг. </a:t>
            </a:r>
            <a:endParaRPr lang="ru-RU" sz="4000" dirty="0">
              <a:solidFill>
                <a:schemeClr val="tx1"/>
              </a:solidFill>
              <a:latin typeface="Segoe UI Light" panose="020B0502040204020203" pitchFamily="34" charset="0"/>
              <a:ea typeface="+mn-ea"/>
              <a:cs typeface="Segoe UI Light" panose="020B0502040204020203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75526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object 2"/>
          <p:cNvSpPr/>
          <p:nvPr/>
        </p:nvSpPr>
        <p:spPr>
          <a:xfrm flipV="1">
            <a:off x="5973" y="1060240"/>
            <a:ext cx="24372075" cy="748891"/>
          </a:xfrm>
          <a:custGeom>
            <a:avLst/>
            <a:gdLst/>
            <a:ahLst/>
            <a:cxnLst/>
            <a:rect l="l" t="t" r="r" b="b"/>
            <a:pathLst>
              <a:path w="4416425">
                <a:moveTo>
                  <a:pt x="0" y="0"/>
                </a:moveTo>
                <a:lnTo>
                  <a:pt x="4415994" y="0"/>
                </a:lnTo>
              </a:path>
            </a:pathLst>
          </a:custGeom>
          <a:ln w="12700">
            <a:solidFill>
              <a:schemeClr val="bg1">
                <a:lumMod val="85000"/>
              </a:schemeClr>
            </a:solidFill>
          </a:ln>
        </p:spPr>
        <p:txBody>
          <a:bodyPr wrap="square" lIns="0" tIns="0" rIns="0" bIns="0" rtlCol="0"/>
          <a:lstStyle/>
          <a:p>
            <a:endParaRPr sz="7600" dirty="0"/>
          </a:p>
        </p:txBody>
      </p:sp>
      <p:sp>
        <p:nvSpPr>
          <p:cNvPr id="42" name="TextBox 41"/>
          <p:cNvSpPr txBox="1"/>
          <p:nvPr/>
        </p:nvSpPr>
        <p:spPr>
          <a:xfrm>
            <a:off x="6575376" y="390183"/>
            <a:ext cx="17469248" cy="1477321"/>
          </a:xfrm>
          <a:prstGeom prst="rect">
            <a:avLst/>
          </a:prstGeom>
          <a:ln w="12700">
            <a:miter lim="400000"/>
          </a:ln>
        </p:spPr>
        <p:txBody>
          <a:bodyPr lIns="0" tIns="0" rIns="0" bIns="0" anchor="ctr">
            <a:noAutofit/>
          </a:bodyPr>
          <a:lstStyle>
            <a:lvl1pPr algn="r">
              <a:defRPr sz="4000">
                <a:solidFill>
                  <a:schemeClr val="bg2">
                    <a:lumMod val="50000"/>
                  </a:schemeClr>
                </a:solidFill>
                <a:latin typeface="Segoe UI Light" panose="020B0502040204020203" pitchFamily="34" charset="0"/>
                <a:ea typeface="+mn-ea"/>
                <a:cs typeface="Segoe UI Light" panose="020B0502040204020203" pitchFamily="34" charset="0"/>
                <a:sym typeface="Helvetica Neue Medium"/>
              </a:defRPr>
            </a:lvl1pPr>
            <a:lvl2pPr indent="0">
              <a:defRPr sz="11200" b="0">
                <a:latin typeface="+mn-lt"/>
                <a:ea typeface="+mn-ea"/>
                <a:cs typeface="+mn-cs"/>
                <a:sym typeface="Helvetica Neue Medium"/>
              </a:defRPr>
            </a:lvl2pPr>
            <a:lvl3pPr indent="0">
              <a:defRPr sz="11200" b="0">
                <a:latin typeface="+mn-lt"/>
                <a:ea typeface="+mn-ea"/>
                <a:cs typeface="+mn-cs"/>
                <a:sym typeface="Helvetica Neue Medium"/>
              </a:defRPr>
            </a:lvl3pPr>
            <a:lvl4pPr indent="0">
              <a:defRPr sz="11200" b="0">
                <a:latin typeface="+mn-lt"/>
                <a:ea typeface="+mn-ea"/>
                <a:cs typeface="+mn-cs"/>
                <a:sym typeface="Helvetica Neue Medium"/>
              </a:defRPr>
            </a:lvl4pPr>
            <a:lvl5pPr indent="0">
              <a:defRPr sz="11200" b="0">
                <a:latin typeface="+mn-lt"/>
                <a:ea typeface="+mn-ea"/>
                <a:cs typeface="+mn-cs"/>
                <a:sym typeface="Helvetica Neue Medium"/>
              </a:defRPr>
            </a:lvl5pPr>
            <a:lvl6pPr indent="0">
              <a:defRPr sz="11200" b="0">
                <a:latin typeface="+mn-lt"/>
                <a:ea typeface="+mn-ea"/>
                <a:cs typeface="+mn-cs"/>
                <a:sym typeface="Helvetica Neue Medium"/>
              </a:defRPr>
            </a:lvl6pPr>
            <a:lvl7pPr indent="0">
              <a:defRPr sz="11200" b="0">
                <a:latin typeface="+mn-lt"/>
                <a:ea typeface="+mn-ea"/>
                <a:cs typeface="+mn-cs"/>
                <a:sym typeface="Helvetica Neue Medium"/>
              </a:defRPr>
            </a:lvl7pPr>
            <a:lvl8pPr indent="0">
              <a:defRPr sz="11200" b="0">
                <a:latin typeface="+mn-lt"/>
                <a:ea typeface="+mn-ea"/>
                <a:cs typeface="+mn-cs"/>
                <a:sym typeface="Helvetica Neue Medium"/>
              </a:defRPr>
            </a:lvl8pPr>
            <a:lvl9pPr indent="0">
              <a:defRPr sz="11200" b="0">
                <a:latin typeface="+mn-lt"/>
                <a:ea typeface="+mn-ea"/>
                <a:cs typeface="+mn-cs"/>
                <a:sym typeface="Helvetica Neue Medium"/>
              </a:defRPr>
            </a:lvl9pPr>
          </a:lstStyle>
          <a:p>
            <a:endParaRPr lang="ru-RU" dirty="0"/>
          </a:p>
        </p:txBody>
      </p:sp>
      <p:sp>
        <p:nvSpPr>
          <p:cNvPr id="37" name="Прямоугольник 36"/>
          <p:cNvSpPr/>
          <p:nvPr/>
        </p:nvSpPr>
        <p:spPr>
          <a:xfrm>
            <a:off x="609600" y="162432"/>
            <a:ext cx="3860800" cy="16256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243834" tIns="121917" rIns="243834" bIns="121917" rtlCol="0" anchor="ctr"/>
          <a:lstStyle/>
          <a:p>
            <a:pPr algn="ctr"/>
            <a:endParaRPr lang="ru-RU" dirty="0"/>
          </a:p>
        </p:txBody>
      </p:sp>
      <p:pic>
        <p:nvPicPr>
          <p:cNvPr id="6" name="Рисунок 2"/>
          <p:cNvPicPr>
            <a:picLocks noChangeAspect="1"/>
          </p:cNvPicPr>
          <p:nvPr/>
        </p:nvPicPr>
        <p:blipFill>
          <a:blip r:embed="rId3"/>
          <a:stretch/>
        </p:blipFill>
        <p:spPr bwMode="auto">
          <a:xfrm>
            <a:off x="166664" y="521296"/>
            <a:ext cx="3456384" cy="1287835"/>
          </a:xfrm>
          <a:prstGeom prst="rect">
            <a:avLst/>
          </a:prstGeom>
        </p:spPr>
      </p:pic>
      <p:sp>
        <p:nvSpPr>
          <p:cNvPr id="7" name="Номер слайда 3"/>
          <p:cNvSpPr>
            <a:spLocks noGrp="1"/>
          </p:cNvSpPr>
          <p:nvPr>
            <p:ph type="sldNum" sz="quarter" idx="12"/>
          </p:nvPr>
        </p:nvSpPr>
        <p:spPr>
          <a:xfrm>
            <a:off x="23774997" y="13069539"/>
            <a:ext cx="245260" cy="410369"/>
          </a:xfrm>
        </p:spPr>
        <p:txBody>
          <a:bodyPr/>
          <a:lstStyle/>
          <a:p>
            <a:r>
              <a:rPr lang="ru-RU" sz="2000" dirty="0">
                <a:solidFill>
                  <a:schemeClr val="bg2"/>
                </a:solidFill>
              </a:rPr>
              <a:t>7</a:t>
            </a:r>
          </a:p>
        </p:txBody>
      </p:sp>
      <p:sp>
        <p:nvSpPr>
          <p:cNvPr id="2" name="Прямоугольник 1"/>
          <p:cNvSpPr/>
          <p:nvPr/>
        </p:nvSpPr>
        <p:spPr>
          <a:xfrm>
            <a:off x="5279233" y="480562"/>
            <a:ext cx="19098815" cy="132856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90000"/>
              </a:lnSpc>
              <a:spcBef>
                <a:spcPts val="1000"/>
              </a:spcBef>
            </a:pPr>
            <a:r>
              <a:rPr lang="ru-RU" sz="4000" dirty="0">
                <a:solidFill>
                  <a:schemeClr val="tx1"/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Часть 3 статьи 5 Федерального закона от 6 декабря  2021 г. № 390-ФЗ </a:t>
            </a:r>
          </a:p>
          <a:p>
            <a:pPr>
              <a:lnSpc>
                <a:spcPct val="90000"/>
              </a:lnSpc>
              <a:spcBef>
                <a:spcPts val="1000"/>
              </a:spcBef>
            </a:pPr>
            <a:r>
              <a:rPr lang="ru-RU" sz="4000" dirty="0">
                <a:solidFill>
                  <a:schemeClr val="tx1"/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«О федеральном бюджете на 2022 год и на плановый период 2023 и 2024 годов»</a:t>
            </a:r>
          </a:p>
        </p:txBody>
      </p:sp>
      <p:sp>
        <p:nvSpPr>
          <p:cNvPr id="3" name="Прямоугольник 2"/>
          <p:cNvSpPr/>
          <p:nvPr/>
        </p:nvSpPr>
        <p:spPr>
          <a:xfrm>
            <a:off x="609600" y="3041576"/>
            <a:ext cx="23157880" cy="62478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571500" indent="-571500" algn="l">
              <a:buFont typeface="Wingdings" panose="05000000000000000000" pitchFamily="2" charset="2"/>
              <a:buChar char="Ø"/>
            </a:pPr>
            <a:r>
              <a:rPr lang="ru-RU" sz="4000" dirty="0" smtClean="0">
                <a:solidFill>
                  <a:srgbClr val="125194"/>
                </a:solidFill>
                <a:latin typeface="Segoe UI Light" panose="020B0502040204020203" pitchFamily="34" charset="0"/>
                <a:ea typeface="+mn-ea"/>
                <a:cs typeface="Segoe UI Light" panose="020B0502040204020203" pitchFamily="34" charset="0"/>
              </a:rPr>
              <a:t>расчеты</a:t>
            </a:r>
            <a:r>
              <a:rPr lang="ru-RU" sz="4000" dirty="0" smtClean="0">
                <a:solidFill>
                  <a:srgbClr val="FF0000"/>
                </a:solidFill>
                <a:latin typeface="Segoe UI Light" panose="020B0502040204020203" pitchFamily="34" charset="0"/>
                <a:ea typeface="+mn-ea"/>
                <a:cs typeface="Segoe UI Light" panose="020B0502040204020203" pitchFamily="34" charset="0"/>
              </a:rPr>
              <a:t> </a:t>
            </a:r>
            <a:r>
              <a:rPr lang="ru-RU" sz="4000" dirty="0">
                <a:solidFill>
                  <a:schemeClr val="tx1"/>
                </a:solidFill>
                <a:latin typeface="Segoe UI Light" panose="020B0502040204020203" pitchFamily="34" charset="0"/>
                <a:ea typeface="+mn-ea"/>
                <a:cs typeface="Segoe UI Light" panose="020B0502040204020203" pitchFamily="34" charset="0"/>
              </a:rPr>
              <a:t>по </a:t>
            </a:r>
            <a:r>
              <a:rPr lang="ru-RU" sz="4000" dirty="0" smtClean="0">
                <a:solidFill>
                  <a:schemeClr val="tx1"/>
                </a:solidFill>
                <a:latin typeface="Segoe UI Light" panose="020B0502040204020203" pitchFamily="34" charset="0"/>
                <a:ea typeface="+mn-ea"/>
                <a:cs typeface="Segoe UI Light" panose="020B0502040204020203" pitchFamily="34" charset="0"/>
              </a:rPr>
              <a:t>ГК,  </a:t>
            </a:r>
            <a:r>
              <a:rPr lang="ru-RU" sz="4000" dirty="0">
                <a:solidFill>
                  <a:schemeClr val="tx1"/>
                </a:solidFill>
                <a:latin typeface="Segoe UI Light" panose="020B0502040204020203" pitchFamily="34" charset="0"/>
                <a:ea typeface="+mn-ea"/>
                <a:cs typeface="Segoe UI Light" panose="020B0502040204020203" pitchFamily="34" charset="0"/>
              </a:rPr>
              <a:t>заключаемым </a:t>
            </a:r>
            <a:r>
              <a:rPr lang="ru-RU" sz="4000" dirty="0" smtClean="0">
                <a:solidFill>
                  <a:schemeClr val="tx1"/>
                </a:solidFill>
                <a:latin typeface="Segoe UI Light" panose="020B0502040204020203" pitchFamily="34" charset="0"/>
                <a:ea typeface="+mn-ea"/>
                <a:cs typeface="Segoe UI Light" panose="020B0502040204020203" pitchFamily="34" charset="0"/>
              </a:rPr>
              <a:t>единственными поставщиками на </a:t>
            </a:r>
            <a:r>
              <a:rPr lang="ru-RU" sz="4000" dirty="0">
                <a:solidFill>
                  <a:schemeClr val="tx1"/>
                </a:solidFill>
                <a:latin typeface="Segoe UI Light" panose="020B0502040204020203" pitchFamily="34" charset="0"/>
                <a:ea typeface="+mn-ea"/>
                <a:cs typeface="Segoe UI Light" panose="020B0502040204020203" pitchFamily="34" charset="0"/>
              </a:rPr>
              <a:t>сумму </a:t>
            </a:r>
            <a:r>
              <a:rPr lang="ru-RU" sz="4000" dirty="0">
                <a:solidFill>
                  <a:srgbClr val="125194"/>
                </a:solidFill>
                <a:latin typeface="Segoe UI Light" panose="020B0502040204020203" pitchFamily="34" charset="0"/>
                <a:ea typeface="+mn-ea"/>
                <a:cs typeface="Segoe UI Light" panose="020B0502040204020203" pitchFamily="34" charset="0"/>
              </a:rPr>
              <a:t>более 600,0 тыс. рублей</a:t>
            </a:r>
            <a:r>
              <a:rPr lang="ru-RU" sz="4000" dirty="0">
                <a:solidFill>
                  <a:schemeClr val="tx1"/>
                </a:solidFill>
                <a:latin typeface="Segoe UI Light" panose="020B0502040204020203" pitchFamily="34" charset="0"/>
                <a:ea typeface="+mn-ea"/>
                <a:cs typeface="Segoe UI Light" panose="020B0502040204020203" pitchFamily="34" charset="0"/>
              </a:rPr>
              <a:t>, источником финансового обеспечения которых являются средства, предоставляемые из бюджета субъекта </a:t>
            </a:r>
            <a:r>
              <a:rPr lang="ru-RU" sz="4000" dirty="0" smtClean="0">
                <a:solidFill>
                  <a:schemeClr val="tx1"/>
                </a:solidFill>
                <a:latin typeface="Segoe UI Light" panose="020B0502040204020203" pitchFamily="34" charset="0"/>
                <a:ea typeface="+mn-ea"/>
                <a:cs typeface="Segoe UI Light" panose="020B0502040204020203" pitchFamily="34" charset="0"/>
              </a:rPr>
              <a:t>РФ, </a:t>
            </a:r>
            <a:r>
              <a:rPr lang="ru-RU" sz="4000" dirty="0">
                <a:solidFill>
                  <a:schemeClr val="tx1"/>
                </a:solidFill>
                <a:latin typeface="Segoe UI Light" panose="020B0502040204020203" pitchFamily="34" charset="0"/>
                <a:ea typeface="+mn-ea"/>
                <a:cs typeface="Segoe UI Light" panose="020B0502040204020203" pitchFamily="34" charset="0"/>
              </a:rPr>
              <a:t>а также </a:t>
            </a:r>
            <a:r>
              <a:rPr lang="ru-RU" sz="4000" dirty="0">
                <a:solidFill>
                  <a:srgbClr val="125194"/>
                </a:solidFill>
                <a:latin typeface="Segoe UI Light" panose="020B0502040204020203" pitchFamily="34" charset="0"/>
                <a:ea typeface="+mn-ea"/>
                <a:cs typeface="Segoe UI Light" panose="020B0502040204020203" pitchFamily="34" charset="0"/>
              </a:rPr>
              <a:t>расчеты</a:t>
            </a:r>
            <a:r>
              <a:rPr lang="ru-RU" sz="4000" dirty="0">
                <a:solidFill>
                  <a:schemeClr val="tx1"/>
                </a:solidFill>
                <a:latin typeface="Segoe UI Light" panose="020B0502040204020203" pitchFamily="34" charset="0"/>
                <a:ea typeface="+mn-ea"/>
                <a:cs typeface="Segoe UI Light" panose="020B0502040204020203" pitchFamily="34" charset="0"/>
              </a:rPr>
              <a:t> по контрактам (договорам), заключаемым в целях исполнения указанных </a:t>
            </a:r>
            <a:r>
              <a:rPr lang="ru-RU" sz="4000" dirty="0" smtClean="0">
                <a:solidFill>
                  <a:schemeClr val="tx1"/>
                </a:solidFill>
                <a:latin typeface="Segoe UI Light" panose="020B0502040204020203" pitchFamily="34" charset="0"/>
                <a:ea typeface="+mn-ea"/>
                <a:cs typeface="Segoe UI Light" panose="020B0502040204020203" pitchFamily="34" charset="0"/>
              </a:rPr>
              <a:t>ГК на </a:t>
            </a:r>
            <a:r>
              <a:rPr lang="ru-RU" sz="4000" dirty="0">
                <a:solidFill>
                  <a:schemeClr val="tx1"/>
                </a:solidFill>
                <a:latin typeface="Segoe UI Light" panose="020B0502040204020203" pitchFamily="34" charset="0"/>
                <a:ea typeface="+mn-ea"/>
                <a:cs typeface="Segoe UI Light" panose="020B0502040204020203" pitchFamily="34" charset="0"/>
              </a:rPr>
              <a:t>сумму </a:t>
            </a:r>
            <a:r>
              <a:rPr lang="ru-RU" sz="4000" dirty="0">
                <a:solidFill>
                  <a:srgbClr val="125194"/>
                </a:solidFill>
                <a:latin typeface="Segoe UI Light" panose="020B0502040204020203" pitchFamily="34" charset="0"/>
                <a:ea typeface="+mn-ea"/>
                <a:cs typeface="Segoe UI Light" panose="020B0502040204020203" pitchFamily="34" charset="0"/>
              </a:rPr>
              <a:t>более 600,0 тыс. рублей</a:t>
            </a:r>
            <a:r>
              <a:rPr lang="ru-RU" sz="4000" dirty="0" smtClean="0">
                <a:solidFill>
                  <a:schemeClr val="tx1"/>
                </a:solidFill>
                <a:latin typeface="Segoe UI Light" panose="020B0502040204020203" pitchFamily="34" charset="0"/>
                <a:ea typeface="+mn-ea"/>
                <a:cs typeface="Segoe UI Light" panose="020B0502040204020203" pitchFamily="34" charset="0"/>
              </a:rPr>
              <a:t>;</a:t>
            </a:r>
          </a:p>
          <a:p>
            <a:pPr marL="571500" indent="-571500" algn="l">
              <a:buFont typeface="Wingdings" panose="05000000000000000000" pitchFamily="2" charset="2"/>
              <a:buChar char="Ø"/>
            </a:pPr>
            <a:endParaRPr lang="ru-RU" sz="4000" dirty="0" smtClean="0">
              <a:solidFill>
                <a:schemeClr val="tx1"/>
              </a:solidFill>
              <a:latin typeface="Segoe UI Light" panose="020B0502040204020203" pitchFamily="34" charset="0"/>
              <a:ea typeface="+mn-ea"/>
              <a:cs typeface="Segoe UI Light" panose="020B0502040204020203" pitchFamily="34" charset="0"/>
            </a:endParaRPr>
          </a:p>
          <a:p>
            <a:pPr marL="571500" indent="-571500" algn="l">
              <a:buFont typeface="Wingdings" panose="05000000000000000000" pitchFamily="2" charset="2"/>
              <a:buChar char="Ø"/>
            </a:pPr>
            <a:r>
              <a:rPr lang="ru-RU" sz="4000" dirty="0" smtClean="0">
                <a:solidFill>
                  <a:srgbClr val="125194"/>
                </a:solidFill>
                <a:latin typeface="Segoe UI Light" panose="020B0502040204020203" pitchFamily="34" charset="0"/>
                <a:ea typeface="+mn-ea"/>
                <a:cs typeface="Segoe UI Light" panose="020B0502040204020203" pitchFamily="34" charset="0"/>
              </a:rPr>
              <a:t>средства</a:t>
            </a:r>
            <a:r>
              <a:rPr lang="ru-RU" sz="4000" dirty="0" smtClean="0">
                <a:solidFill>
                  <a:schemeClr val="tx1"/>
                </a:solidFill>
                <a:latin typeface="Segoe UI Light" panose="020B0502040204020203" pitchFamily="34" charset="0"/>
                <a:ea typeface="+mn-ea"/>
                <a:cs typeface="Segoe UI Light" panose="020B0502040204020203" pitchFamily="34" charset="0"/>
              </a:rPr>
              <a:t>, установленные </a:t>
            </a:r>
            <a:r>
              <a:rPr lang="ru-RU" sz="4000" dirty="0">
                <a:solidFill>
                  <a:schemeClr val="tx1"/>
                </a:solidFill>
                <a:latin typeface="Segoe UI Light" panose="020B0502040204020203" pitchFamily="34" charset="0"/>
                <a:ea typeface="+mn-ea"/>
                <a:cs typeface="Segoe UI Light" panose="020B0502040204020203" pitchFamily="34" charset="0"/>
              </a:rPr>
              <a:t>федеральным законом, актом Правительства Российской Федерации</a:t>
            </a:r>
            <a:r>
              <a:rPr lang="ru-RU" sz="4000" dirty="0" smtClean="0">
                <a:solidFill>
                  <a:schemeClr val="tx1"/>
                </a:solidFill>
                <a:latin typeface="Segoe UI Light" panose="020B0502040204020203" pitchFamily="34" charset="0"/>
                <a:ea typeface="+mn-ea"/>
                <a:cs typeface="Segoe UI Light" panose="020B0502040204020203" pitchFamily="34" charset="0"/>
              </a:rPr>
              <a:t>;</a:t>
            </a:r>
          </a:p>
          <a:p>
            <a:pPr marL="571500" indent="-571500" algn="l">
              <a:buFont typeface="Wingdings" panose="05000000000000000000" pitchFamily="2" charset="2"/>
              <a:buChar char="Ø"/>
            </a:pPr>
            <a:endParaRPr lang="ru-RU" sz="4000" dirty="0">
              <a:solidFill>
                <a:schemeClr val="tx1"/>
              </a:solidFill>
              <a:latin typeface="Segoe UI Light" panose="020B0502040204020203" pitchFamily="34" charset="0"/>
              <a:ea typeface="+mn-ea"/>
              <a:cs typeface="Segoe UI Light" panose="020B0502040204020203" pitchFamily="34" charset="0"/>
            </a:endParaRPr>
          </a:p>
          <a:p>
            <a:pPr marL="571500" indent="-571500" algn="l">
              <a:buFont typeface="Wingdings" panose="05000000000000000000" pitchFamily="2" charset="2"/>
              <a:buChar char="Ø"/>
            </a:pPr>
            <a:r>
              <a:rPr lang="ru-RU" sz="4000" dirty="0" smtClean="0">
                <a:solidFill>
                  <a:srgbClr val="125194"/>
                </a:solidFill>
                <a:latin typeface="Segoe UI Light" panose="020B0502040204020203" pitchFamily="34" charset="0"/>
                <a:ea typeface="+mn-ea"/>
                <a:cs typeface="Segoe UI Light" panose="020B0502040204020203" pitchFamily="34" charset="0"/>
              </a:rPr>
              <a:t>иные средства</a:t>
            </a:r>
            <a:r>
              <a:rPr lang="ru-RU" sz="4000" dirty="0" smtClean="0">
                <a:solidFill>
                  <a:schemeClr val="tx1"/>
                </a:solidFill>
                <a:latin typeface="Segoe UI Light" panose="020B0502040204020203" pitchFamily="34" charset="0"/>
                <a:ea typeface="+mn-ea"/>
                <a:cs typeface="Segoe UI Light" panose="020B0502040204020203" pitchFamily="34" charset="0"/>
              </a:rPr>
              <a:t>, определенные </a:t>
            </a:r>
            <a:r>
              <a:rPr lang="ru-RU" sz="4000" dirty="0">
                <a:solidFill>
                  <a:schemeClr val="tx1"/>
                </a:solidFill>
                <a:latin typeface="Segoe UI Light" panose="020B0502040204020203" pitchFamily="34" charset="0"/>
                <a:ea typeface="+mn-ea"/>
                <a:cs typeface="Segoe UI Light" panose="020B0502040204020203" pitchFamily="34" charset="0"/>
              </a:rPr>
              <a:t>с учетом положений, установленных статьей </a:t>
            </a:r>
            <a:r>
              <a:rPr lang="ru-RU" sz="4000" dirty="0" smtClean="0">
                <a:solidFill>
                  <a:schemeClr val="tx1"/>
                </a:solidFill>
                <a:latin typeface="Segoe UI Light" panose="020B0502040204020203" pitchFamily="34" charset="0"/>
                <a:ea typeface="+mn-ea"/>
                <a:cs typeface="Segoe UI Light" panose="020B0502040204020203" pitchFamily="34" charset="0"/>
              </a:rPr>
              <a:t>242.26 </a:t>
            </a:r>
            <a:r>
              <a:rPr lang="ru-RU" sz="4000" dirty="0">
                <a:solidFill>
                  <a:schemeClr val="tx1"/>
                </a:solidFill>
                <a:latin typeface="Segoe UI Light" panose="020B0502040204020203" pitchFamily="34" charset="0"/>
                <a:ea typeface="+mn-ea"/>
                <a:cs typeface="Segoe UI Light" panose="020B0502040204020203" pitchFamily="34" charset="0"/>
              </a:rPr>
              <a:t>Бюджетного кодекса </a:t>
            </a:r>
            <a:r>
              <a:rPr lang="ru-RU" sz="4000" dirty="0" smtClean="0">
                <a:solidFill>
                  <a:schemeClr val="tx1"/>
                </a:solidFill>
                <a:latin typeface="Segoe UI Light" panose="020B0502040204020203" pitchFamily="34" charset="0"/>
                <a:ea typeface="+mn-ea"/>
                <a:cs typeface="Segoe UI Light" panose="020B0502040204020203" pitchFamily="34" charset="0"/>
              </a:rPr>
              <a:t>РФ, </a:t>
            </a:r>
            <a:r>
              <a:rPr lang="ru-RU" sz="4000" dirty="0">
                <a:solidFill>
                  <a:schemeClr val="tx1"/>
                </a:solidFill>
                <a:latin typeface="Segoe UI Light" panose="020B0502040204020203" pitchFamily="34" charset="0"/>
                <a:ea typeface="+mn-ea"/>
                <a:cs typeface="Segoe UI Light" panose="020B0502040204020203" pitchFamily="34" charset="0"/>
              </a:rPr>
              <a:t>в соответствии с обращением высшего исполнительного органа государственной власти субъекта </a:t>
            </a:r>
            <a:r>
              <a:rPr lang="ru-RU" sz="4000" dirty="0" smtClean="0">
                <a:solidFill>
                  <a:schemeClr val="tx1"/>
                </a:solidFill>
                <a:latin typeface="Segoe UI Light" panose="020B0502040204020203" pitchFamily="34" charset="0"/>
                <a:ea typeface="+mn-ea"/>
                <a:cs typeface="Segoe UI Light" panose="020B0502040204020203" pitchFamily="34" charset="0"/>
              </a:rPr>
              <a:t>РФ </a:t>
            </a:r>
            <a:r>
              <a:rPr lang="ru-RU" sz="4000" dirty="0">
                <a:solidFill>
                  <a:schemeClr val="tx1"/>
                </a:solidFill>
                <a:latin typeface="Segoe UI Light" panose="020B0502040204020203" pitchFamily="34" charset="0"/>
                <a:ea typeface="+mn-ea"/>
                <a:cs typeface="Segoe UI Light" panose="020B0502040204020203" pitchFamily="34" charset="0"/>
              </a:rPr>
              <a:t>(местной </a:t>
            </a:r>
            <a:r>
              <a:rPr lang="ru-RU" sz="4000" dirty="0" smtClean="0">
                <a:solidFill>
                  <a:schemeClr val="tx1"/>
                </a:solidFill>
                <a:latin typeface="Segoe UI Light" panose="020B0502040204020203" pitchFamily="34" charset="0"/>
                <a:ea typeface="+mn-ea"/>
                <a:cs typeface="Segoe UI Light" panose="020B0502040204020203" pitchFamily="34" charset="0"/>
              </a:rPr>
              <a:t>администрации). </a:t>
            </a:r>
            <a:endParaRPr lang="ru-RU" sz="4000" dirty="0">
              <a:solidFill>
                <a:schemeClr val="tx1"/>
              </a:solidFill>
              <a:latin typeface="Segoe UI Light" panose="020B0502040204020203" pitchFamily="34" charset="0"/>
              <a:ea typeface="+mn-ea"/>
              <a:cs typeface="Segoe UI Light" panose="020B0502040204020203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241284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object 2"/>
          <p:cNvSpPr/>
          <p:nvPr/>
        </p:nvSpPr>
        <p:spPr>
          <a:xfrm flipV="1">
            <a:off x="5973" y="1060240"/>
            <a:ext cx="24372075" cy="748891"/>
          </a:xfrm>
          <a:custGeom>
            <a:avLst/>
            <a:gdLst/>
            <a:ahLst/>
            <a:cxnLst/>
            <a:rect l="l" t="t" r="r" b="b"/>
            <a:pathLst>
              <a:path w="4416425">
                <a:moveTo>
                  <a:pt x="0" y="0"/>
                </a:moveTo>
                <a:lnTo>
                  <a:pt x="4415994" y="0"/>
                </a:lnTo>
              </a:path>
            </a:pathLst>
          </a:custGeom>
          <a:ln w="12700">
            <a:solidFill>
              <a:schemeClr val="bg1">
                <a:lumMod val="85000"/>
              </a:schemeClr>
            </a:solidFill>
          </a:ln>
        </p:spPr>
        <p:txBody>
          <a:bodyPr wrap="square" lIns="0" tIns="0" rIns="0" bIns="0" rtlCol="0"/>
          <a:lstStyle/>
          <a:p>
            <a:endParaRPr sz="7600" dirty="0"/>
          </a:p>
        </p:txBody>
      </p:sp>
      <p:sp>
        <p:nvSpPr>
          <p:cNvPr id="42" name="TextBox 41"/>
          <p:cNvSpPr txBox="1"/>
          <p:nvPr/>
        </p:nvSpPr>
        <p:spPr>
          <a:xfrm>
            <a:off x="6575376" y="390183"/>
            <a:ext cx="17469248" cy="1477321"/>
          </a:xfrm>
          <a:prstGeom prst="rect">
            <a:avLst/>
          </a:prstGeom>
          <a:ln w="12700">
            <a:miter lim="400000"/>
          </a:ln>
        </p:spPr>
        <p:txBody>
          <a:bodyPr lIns="0" tIns="0" rIns="0" bIns="0" anchor="ctr">
            <a:noAutofit/>
          </a:bodyPr>
          <a:lstStyle>
            <a:lvl1pPr algn="r">
              <a:defRPr sz="4000">
                <a:solidFill>
                  <a:schemeClr val="bg2">
                    <a:lumMod val="50000"/>
                  </a:schemeClr>
                </a:solidFill>
                <a:latin typeface="Segoe UI Light" panose="020B0502040204020203" pitchFamily="34" charset="0"/>
                <a:ea typeface="+mn-ea"/>
                <a:cs typeface="Segoe UI Light" panose="020B0502040204020203" pitchFamily="34" charset="0"/>
                <a:sym typeface="Helvetica Neue Medium"/>
              </a:defRPr>
            </a:lvl1pPr>
            <a:lvl2pPr indent="0">
              <a:defRPr sz="11200" b="0">
                <a:latin typeface="+mn-lt"/>
                <a:ea typeface="+mn-ea"/>
                <a:cs typeface="+mn-cs"/>
                <a:sym typeface="Helvetica Neue Medium"/>
              </a:defRPr>
            </a:lvl2pPr>
            <a:lvl3pPr indent="0">
              <a:defRPr sz="11200" b="0">
                <a:latin typeface="+mn-lt"/>
                <a:ea typeface="+mn-ea"/>
                <a:cs typeface="+mn-cs"/>
                <a:sym typeface="Helvetica Neue Medium"/>
              </a:defRPr>
            </a:lvl3pPr>
            <a:lvl4pPr indent="0">
              <a:defRPr sz="11200" b="0">
                <a:latin typeface="+mn-lt"/>
                <a:ea typeface="+mn-ea"/>
                <a:cs typeface="+mn-cs"/>
                <a:sym typeface="Helvetica Neue Medium"/>
              </a:defRPr>
            </a:lvl4pPr>
            <a:lvl5pPr indent="0">
              <a:defRPr sz="11200" b="0">
                <a:latin typeface="+mn-lt"/>
                <a:ea typeface="+mn-ea"/>
                <a:cs typeface="+mn-cs"/>
                <a:sym typeface="Helvetica Neue Medium"/>
              </a:defRPr>
            </a:lvl5pPr>
            <a:lvl6pPr indent="0">
              <a:defRPr sz="11200" b="0">
                <a:latin typeface="+mn-lt"/>
                <a:ea typeface="+mn-ea"/>
                <a:cs typeface="+mn-cs"/>
                <a:sym typeface="Helvetica Neue Medium"/>
              </a:defRPr>
            </a:lvl6pPr>
            <a:lvl7pPr indent="0">
              <a:defRPr sz="11200" b="0">
                <a:latin typeface="+mn-lt"/>
                <a:ea typeface="+mn-ea"/>
                <a:cs typeface="+mn-cs"/>
                <a:sym typeface="Helvetica Neue Medium"/>
              </a:defRPr>
            </a:lvl7pPr>
            <a:lvl8pPr indent="0">
              <a:defRPr sz="11200" b="0">
                <a:latin typeface="+mn-lt"/>
                <a:ea typeface="+mn-ea"/>
                <a:cs typeface="+mn-cs"/>
                <a:sym typeface="Helvetica Neue Medium"/>
              </a:defRPr>
            </a:lvl8pPr>
            <a:lvl9pPr indent="0">
              <a:defRPr sz="11200" b="0">
                <a:latin typeface="+mn-lt"/>
                <a:ea typeface="+mn-ea"/>
                <a:cs typeface="+mn-cs"/>
                <a:sym typeface="Helvetica Neue Medium"/>
              </a:defRPr>
            </a:lvl9pPr>
          </a:lstStyle>
          <a:p>
            <a:endParaRPr lang="ru-RU" dirty="0"/>
          </a:p>
        </p:txBody>
      </p:sp>
      <p:sp>
        <p:nvSpPr>
          <p:cNvPr id="37" name="Прямоугольник 36"/>
          <p:cNvSpPr/>
          <p:nvPr/>
        </p:nvSpPr>
        <p:spPr>
          <a:xfrm>
            <a:off x="609600" y="162432"/>
            <a:ext cx="3860800" cy="16256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243834" tIns="121917" rIns="243834" bIns="121917" rtlCol="0" anchor="ctr"/>
          <a:lstStyle/>
          <a:p>
            <a:pPr algn="ctr"/>
            <a:endParaRPr lang="ru-RU" dirty="0"/>
          </a:p>
        </p:txBody>
      </p:sp>
      <p:pic>
        <p:nvPicPr>
          <p:cNvPr id="6" name="Рисунок 2"/>
          <p:cNvPicPr>
            <a:picLocks noChangeAspect="1"/>
          </p:cNvPicPr>
          <p:nvPr/>
        </p:nvPicPr>
        <p:blipFill>
          <a:blip r:embed="rId3"/>
          <a:stretch/>
        </p:blipFill>
        <p:spPr bwMode="auto">
          <a:xfrm>
            <a:off x="166664" y="521296"/>
            <a:ext cx="3456384" cy="1287835"/>
          </a:xfrm>
          <a:prstGeom prst="rect">
            <a:avLst/>
          </a:prstGeom>
        </p:spPr>
      </p:pic>
      <p:sp>
        <p:nvSpPr>
          <p:cNvPr id="7" name="Номер слайда 3"/>
          <p:cNvSpPr>
            <a:spLocks noGrp="1"/>
          </p:cNvSpPr>
          <p:nvPr>
            <p:ph type="sldNum" sz="quarter" idx="12"/>
          </p:nvPr>
        </p:nvSpPr>
        <p:spPr>
          <a:xfrm>
            <a:off x="23774997" y="13069539"/>
            <a:ext cx="245260" cy="410369"/>
          </a:xfrm>
        </p:spPr>
        <p:txBody>
          <a:bodyPr/>
          <a:lstStyle/>
          <a:p>
            <a:r>
              <a:rPr lang="ru-RU" sz="2000" dirty="0" smtClean="0">
                <a:solidFill>
                  <a:schemeClr val="bg2"/>
                </a:solidFill>
              </a:rPr>
              <a:t>8</a:t>
            </a:r>
            <a:endParaRPr lang="ru-RU" sz="2000" dirty="0">
              <a:solidFill>
                <a:schemeClr val="bg2"/>
              </a:solidFill>
            </a:endParaRPr>
          </a:p>
        </p:txBody>
      </p:sp>
      <p:sp>
        <p:nvSpPr>
          <p:cNvPr id="2" name="Прямоугольник 1"/>
          <p:cNvSpPr/>
          <p:nvPr/>
        </p:nvSpPr>
        <p:spPr>
          <a:xfrm>
            <a:off x="3623049" y="842047"/>
            <a:ext cx="20144431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>
              <a:lnSpc>
                <a:spcPct val="90000"/>
              </a:lnSpc>
              <a:spcBef>
                <a:spcPts val="1000"/>
              </a:spcBef>
            </a:pPr>
            <a:r>
              <a:rPr lang="ru-RU" sz="4000" dirty="0">
                <a:solidFill>
                  <a:schemeClr val="tx1"/>
                </a:solidFill>
                <a:latin typeface="Segoe UI Light" panose="020B0502040204020203" pitchFamily="34" charset="0"/>
                <a:ea typeface="+mn-ea"/>
                <a:cs typeface="Segoe UI Light" panose="020B0502040204020203" pitchFamily="34" charset="0"/>
              </a:rPr>
              <a:t>Статья </a:t>
            </a:r>
            <a:r>
              <a:rPr lang="ru-RU" sz="4000" dirty="0" smtClean="0">
                <a:solidFill>
                  <a:schemeClr val="tx1"/>
                </a:solidFill>
                <a:latin typeface="Segoe UI Light" panose="020B0502040204020203" pitchFamily="34" charset="0"/>
                <a:ea typeface="+mn-ea"/>
                <a:cs typeface="Segoe UI Light" panose="020B0502040204020203" pitchFamily="34" charset="0"/>
              </a:rPr>
              <a:t>242.26 Бюджетного кодекса Российской Федерации</a:t>
            </a:r>
            <a:endParaRPr lang="ru-RU" sz="4000" dirty="0">
              <a:solidFill>
                <a:schemeClr val="tx1"/>
              </a:solidFill>
              <a:latin typeface="Segoe UI Light" panose="020B0502040204020203" pitchFamily="34" charset="0"/>
              <a:ea typeface="+mn-ea"/>
              <a:cs typeface="Segoe UI Light" panose="020B0502040204020203" pitchFamily="34" charset="0"/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609600" y="1817440"/>
            <a:ext cx="23157880" cy="113569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3600" dirty="0">
                <a:solidFill>
                  <a:schemeClr val="tx1"/>
                </a:solidFill>
                <a:latin typeface="Segoe UI Light" panose="020B0502040204020203" pitchFamily="34" charset="0"/>
                <a:cs typeface="Segoe UI Light" panose="020B0502040204020203" pitchFamily="34" charset="0"/>
                <a:sym typeface="Helvetica Neue Medium"/>
              </a:rPr>
              <a:t>Статья 242.26 . Средства, подлежащие казначейскому сопровождению, источником финансового обеспечения которых являются средства, предоставляемые из бюджета субъекта Российской Федерации (местного бюджета)</a:t>
            </a:r>
          </a:p>
          <a:p>
            <a:pPr algn="l"/>
            <a:endParaRPr lang="ru-RU" sz="4000" dirty="0" smtClean="0">
              <a:solidFill>
                <a:schemeClr val="tx1"/>
              </a:solidFill>
              <a:latin typeface="Segoe UI Light" panose="020B0502040204020203" pitchFamily="34" charset="0"/>
              <a:ea typeface="+mn-ea"/>
              <a:cs typeface="Segoe UI Light" panose="020B0502040204020203" pitchFamily="34" charset="0"/>
            </a:endParaRPr>
          </a:p>
          <a:p>
            <a:pPr marL="571500" indent="-571500" algn="l">
              <a:buFont typeface="Wingdings" panose="05000000000000000000" pitchFamily="2" charset="2"/>
              <a:buChar char="Ø"/>
            </a:pPr>
            <a:r>
              <a:rPr lang="ru-RU" sz="3600" dirty="0" smtClean="0">
                <a:solidFill>
                  <a:srgbClr val="125194"/>
                </a:solidFill>
                <a:latin typeface="Segoe UI Light" panose="020B0502040204020203" pitchFamily="34" charset="0"/>
                <a:ea typeface="+mn-ea"/>
                <a:cs typeface="Segoe UI Light" panose="020B0502040204020203" pitchFamily="34" charset="0"/>
              </a:rPr>
              <a:t>субсидии</a:t>
            </a:r>
            <a:r>
              <a:rPr lang="ru-RU" sz="3600" dirty="0" smtClean="0">
                <a:solidFill>
                  <a:srgbClr val="FF0000"/>
                </a:solidFill>
                <a:latin typeface="Segoe UI Light" panose="020B0502040204020203" pitchFamily="34" charset="0"/>
                <a:ea typeface="+mn-ea"/>
                <a:cs typeface="Segoe UI Light" panose="020B0502040204020203" pitchFamily="34" charset="0"/>
              </a:rPr>
              <a:t> </a:t>
            </a:r>
            <a:r>
              <a:rPr lang="ru-RU" sz="3600" dirty="0">
                <a:solidFill>
                  <a:schemeClr val="tx1"/>
                </a:solidFill>
                <a:latin typeface="Segoe UI Light" panose="020B0502040204020203" pitchFamily="34" charset="0"/>
                <a:ea typeface="+mn-ea"/>
                <a:cs typeface="Segoe UI Light" panose="020B0502040204020203" pitchFamily="34" charset="0"/>
              </a:rPr>
              <a:t>юридическим лицам </a:t>
            </a:r>
            <a:r>
              <a:rPr lang="ru-RU" sz="3600" dirty="0" smtClean="0">
                <a:solidFill>
                  <a:schemeClr val="tx1"/>
                </a:solidFill>
                <a:latin typeface="Segoe UI Light" panose="020B0502040204020203" pitchFamily="34" charset="0"/>
                <a:ea typeface="+mn-ea"/>
                <a:cs typeface="Segoe UI Light" panose="020B0502040204020203" pitchFamily="34" charset="0"/>
              </a:rPr>
              <a:t>и </a:t>
            </a:r>
            <a:r>
              <a:rPr lang="ru-RU" sz="3600" dirty="0">
                <a:solidFill>
                  <a:schemeClr val="tx1"/>
                </a:solidFill>
                <a:latin typeface="Segoe UI Light" panose="020B0502040204020203" pitchFamily="34" charset="0"/>
                <a:ea typeface="+mn-ea"/>
                <a:cs typeface="Segoe UI Light" panose="020B0502040204020203" pitchFamily="34" charset="0"/>
              </a:rPr>
              <a:t>бюджетные инвестиции юридическим </a:t>
            </a:r>
            <a:r>
              <a:rPr lang="ru-RU" sz="3600" dirty="0" smtClean="0">
                <a:solidFill>
                  <a:schemeClr val="tx1"/>
                </a:solidFill>
                <a:latin typeface="Segoe UI Light" panose="020B0502040204020203" pitchFamily="34" charset="0"/>
                <a:ea typeface="+mn-ea"/>
                <a:cs typeface="Segoe UI Light" panose="020B0502040204020203" pitchFamily="34" charset="0"/>
              </a:rPr>
              <a:t>лицам, предоставляемые в соответствии со статьей 80 Бюджетного кодекса РФ;</a:t>
            </a:r>
            <a:endParaRPr lang="ru-RU" sz="3600" dirty="0">
              <a:solidFill>
                <a:schemeClr val="tx1"/>
              </a:solidFill>
              <a:latin typeface="Segoe UI Light" panose="020B0502040204020203" pitchFamily="34" charset="0"/>
              <a:ea typeface="+mn-ea"/>
              <a:cs typeface="Segoe UI Light" panose="020B0502040204020203" pitchFamily="34" charset="0"/>
            </a:endParaRPr>
          </a:p>
          <a:p>
            <a:pPr marL="571500" indent="-571500" algn="l">
              <a:buFont typeface="Wingdings" panose="05000000000000000000" pitchFamily="2" charset="2"/>
              <a:buChar char="Ø"/>
            </a:pPr>
            <a:r>
              <a:rPr lang="ru-RU" sz="3600" dirty="0" smtClean="0">
                <a:solidFill>
                  <a:srgbClr val="125194"/>
                </a:solidFill>
                <a:latin typeface="Segoe UI Light" panose="020B0502040204020203" pitchFamily="34" charset="0"/>
                <a:ea typeface="+mn-ea"/>
                <a:cs typeface="Segoe UI Light" panose="020B0502040204020203" pitchFamily="34" charset="0"/>
              </a:rPr>
              <a:t>взносы </a:t>
            </a:r>
            <a:r>
              <a:rPr lang="ru-RU" sz="3600" dirty="0">
                <a:solidFill>
                  <a:srgbClr val="125194"/>
                </a:solidFill>
                <a:latin typeface="Segoe UI Light" panose="020B0502040204020203" pitchFamily="34" charset="0"/>
                <a:ea typeface="+mn-ea"/>
                <a:cs typeface="Segoe UI Light" panose="020B0502040204020203" pitchFamily="34" charset="0"/>
              </a:rPr>
              <a:t>в уставные (складочные) </a:t>
            </a:r>
            <a:r>
              <a:rPr lang="ru-RU" sz="3600" dirty="0">
                <a:solidFill>
                  <a:schemeClr val="tx1"/>
                </a:solidFill>
                <a:latin typeface="Segoe UI Light" panose="020B0502040204020203" pitchFamily="34" charset="0"/>
                <a:ea typeface="+mn-ea"/>
                <a:cs typeface="Segoe UI Light" panose="020B0502040204020203" pitchFamily="34" charset="0"/>
              </a:rPr>
              <a:t>капиталы юридических лиц (дочерних обществ юридических лиц), </a:t>
            </a:r>
            <a:r>
              <a:rPr lang="ru-RU" sz="3600" dirty="0">
                <a:solidFill>
                  <a:srgbClr val="125194"/>
                </a:solidFill>
                <a:latin typeface="Segoe UI Light" panose="020B0502040204020203" pitchFamily="34" charset="0"/>
                <a:ea typeface="+mn-ea"/>
                <a:cs typeface="Segoe UI Light" panose="020B0502040204020203" pitchFamily="34" charset="0"/>
              </a:rPr>
              <a:t>вклады в имущество юридических лиц </a:t>
            </a:r>
            <a:r>
              <a:rPr lang="ru-RU" sz="3600" dirty="0">
                <a:solidFill>
                  <a:schemeClr val="tx1"/>
                </a:solidFill>
                <a:latin typeface="Segoe UI Light" panose="020B0502040204020203" pitchFamily="34" charset="0"/>
                <a:ea typeface="+mn-ea"/>
                <a:cs typeface="Segoe UI Light" panose="020B0502040204020203" pitchFamily="34" charset="0"/>
              </a:rPr>
              <a:t>(дочерних обществ юридических лиц</a:t>
            </a:r>
            <a:r>
              <a:rPr lang="ru-RU" sz="3600" dirty="0" smtClean="0">
                <a:solidFill>
                  <a:schemeClr val="tx1"/>
                </a:solidFill>
                <a:latin typeface="Segoe UI Light" panose="020B0502040204020203" pitchFamily="34" charset="0"/>
                <a:ea typeface="+mn-ea"/>
                <a:cs typeface="Segoe UI Light" panose="020B0502040204020203" pitchFamily="34" charset="0"/>
              </a:rPr>
              <a:t>) не увеличивающие их уставные (складочные) капиталы, источником финансового обеспечения которых являются субсидии и бюджетные инвестиции;</a:t>
            </a:r>
            <a:endParaRPr lang="ru-RU" sz="3600" dirty="0">
              <a:solidFill>
                <a:schemeClr val="tx1"/>
              </a:solidFill>
              <a:latin typeface="Segoe UI Light" panose="020B0502040204020203" pitchFamily="34" charset="0"/>
              <a:ea typeface="+mn-ea"/>
              <a:cs typeface="Segoe UI Light" panose="020B0502040204020203" pitchFamily="34" charset="0"/>
            </a:endParaRPr>
          </a:p>
          <a:p>
            <a:pPr marL="571500" indent="-571500" algn="l">
              <a:buFont typeface="Wingdings" panose="05000000000000000000" pitchFamily="2" charset="2"/>
              <a:buChar char="Ø"/>
            </a:pPr>
            <a:r>
              <a:rPr lang="ru-RU" sz="3600" dirty="0" smtClean="0">
                <a:solidFill>
                  <a:srgbClr val="125194"/>
                </a:solidFill>
                <a:latin typeface="Segoe UI Light" panose="020B0502040204020203" pitchFamily="34" charset="0"/>
                <a:ea typeface="+mn-ea"/>
                <a:cs typeface="Segoe UI Light" panose="020B0502040204020203" pitchFamily="34" charset="0"/>
              </a:rPr>
              <a:t>авансовые </a:t>
            </a:r>
            <a:r>
              <a:rPr lang="ru-RU" sz="3600" dirty="0">
                <a:solidFill>
                  <a:srgbClr val="125194"/>
                </a:solidFill>
                <a:latin typeface="Segoe UI Light" panose="020B0502040204020203" pitchFamily="34" charset="0"/>
                <a:ea typeface="+mn-ea"/>
                <a:cs typeface="Segoe UI Light" panose="020B0502040204020203" pitchFamily="34" charset="0"/>
              </a:rPr>
              <a:t>платежи (расчеты) </a:t>
            </a:r>
            <a:r>
              <a:rPr lang="ru-RU" sz="3600" dirty="0">
                <a:solidFill>
                  <a:schemeClr val="tx1"/>
                </a:solidFill>
                <a:latin typeface="Segoe UI Light" panose="020B0502040204020203" pitchFamily="34" charset="0"/>
                <a:ea typeface="+mn-ea"/>
                <a:cs typeface="Segoe UI Light" panose="020B0502040204020203" pitchFamily="34" charset="0"/>
              </a:rPr>
              <a:t>по Г(М)К,  заключаемым на сумму 50 000,0 тыс. рублей и </a:t>
            </a:r>
            <a:r>
              <a:rPr lang="ru-RU" sz="3600" dirty="0" smtClean="0">
                <a:solidFill>
                  <a:schemeClr val="tx1"/>
                </a:solidFill>
                <a:latin typeface="Segoe UI Light" panose="020B0502040204020203" pitchFamily="34" charset="0"/>
                <a:ea typeface="+mn-ea"/>
                <a:cs typeface="Segoe UI Light" panose="020B0502040204020203" pitchFamily="34" charset="0"/>
              </a:rPr>
              <a:t>более, </a:t>
            </a:r>
            <a:r>
              <a:rPr lang="ru-RU" sz="3600" dirty="0">
                <a:solidFill>
                  <a:schemeClr val="tx1"/>
                </a:solidFill>
                <a:latin typeface="Segoe UI Light" panose="020B0502040204020203" pitchFamily="34" charset="0"/>
                <a:ea typeface="+mn-ea"/>
                <a:cs typeface="Segoe UI Light" panose="020B0502040204020203" pitchFamily="34" charset="0"/>
              </a:rPr>
              <a:t>а также </a:t>
            </a:r>
            <a:r>
              <a:rPr lang="ru-RU" sz="3600" dirty="0">
                <a:solidFill>
                  <a:srgbClr val="125194"/>
                </a:solidFill>
                <a:latin typeface="Segoe UI Light" panose="020B0502040204020203" pitchFamily="34" charset="0"/>
                <a:ea typeface="+mn-ea"/>
                <a:cs typeface="Segoe UI Light" panose="020B0502040204020203" pitchFamily="34" charset="0"/>
              </a:rPr>
              <a:t>авансовые платежи (расчеты) </a:t>
            </a:r>
            <a:r>
              <a:rPr lang="ru-RU" sz="3600" dirty="0">
                <a:solidFill>
                  <a:schemeClr val="tx1"/>
                </a:solidFill>
                <a:latin typeface="Segoe UI Light" panose="020B0502040204020203" pitchFamily="34" charset="0"/>
                <a:ea typeface="+mn-ea"/>
                <a:cs typeface="Segoe UI Light" panose="020B0502040204020203" pitchFamily="34" charset="0"/>
              </a:rPr>
              <a:t>по контрактам (договорам</a:t>
            </a:r>
            <a:r>
              <a:rPr lang="ru-RU" sz="3600" dirty="0" smtClean="0">
                <a:solidFill>
                  <a:schemeClr val="tx1"/>
                </a:solidFill>
                <a:latin typeface="Segoe UI Light" panose="020B0502040204020203" pitchFamily="34" charset="0"/>
                <a:ea typeface="+mn-ea"/>
                <a:cs typeface="Segoe UI Light" panose="020B0502040204020203" pitchFamily="34" charset="0"/>
              </a:rPr>
              <a:t>), </a:t>
            </a:r>
            <a:r>
              <a:rPr lang="ru-RU" sz="3600" dirty="0">
                <a:solidFill>
                  <a:schemeClr val="tx1"/>
                </a:solidFill>
                <a:latin typeface="Segoe UI Light" panose="020B0502040204020203" pitchFamily="34" charset="0"/>
                <a:ea typeface="+mn-ea"/>
                <a:cs typeface="Segoe UI Light" panose="020B0502040204020203" pitchFamily="34" charset="0"/>
              </a:rPr>
              <a:t>заключенным в целях исполнения указанных Г(М)К;</a:t>
            </a:r>
          </a:p>
          <a:p>
            <a:pPr marL="571500" indent="-571500" algn="l">
              <a:buFont typeface="Wingdings" panose="05000000000000000000" pitchFamily="2" charset="2"/>
              <a:buChar char="Ø"/>
            </a:pPr>
            <a:r>
              <a:rPr lang="ru-RU" sz="3600" dirty="0">
                <a:solidFill>
                  <a:srgbClr val="125194"/>
                </a:solidFill>
                <a:latin typeface="Segoe UI Light" panose="020B0502040204020203" pitchFamily="34" charset="0"/>
                <a:ea typeface="+mn-ea"/>
                <a:cs typeface="Segoe UI Light" panose="020B0502040204020203" pitchFamily="34" charset="0"/>
              </a:rPr>
              <a:t>авансовые платежи (расчеты) </a:t>
            </a:r>
            <a:r>
              <a:rPr lang="ru-RU" sz="3600" dirty="0">
                <a:solidFill>
                  <a:schemeClr val="tx1"/>
                </a:solidFill>
                <a:latin typeface="Segoe UI Light" panose="020B0502040204020203" pitchFamily="34" charset="0"/>
                <a:ea typeface="+mn-ea"/>
                <a:cs typeface="Segoe UI Light" panose="020B0502040204020203" pitchFamily="34" charset="0"/>
              </a:rPr>
              <a:t>по контрактам (договорам),  заключаемым на сумму 50 000,0 тыс. рублей и </a:t>
            </a:r>
            <a:r>
              <a:rPr lang="ru-RU" sz="3600" dirty="0" smtClean="0">
                <a:solidFill>
                  <a:schemeClr val="tx1"/>
                </a:solidFill>
                <a:latin typeface="Segoe UI Light" panose="020B0502040204020203" pitchFamily="34" charset="0"/>
                <a:ea typeface="+mn-ea"/>
                <a:cs typeface="Segoe UI Light" panose="020B0502040204020203" pitchFamily="34" charset="0"/>
              </a:rPr>
              <a:t>более бюджетными </a:t>
            </a:r>
            <a:r>
              <a:rPr lang="ru-RU" sz="3600" dirty="0">
                <a:solidFill>
                  <a:schemeClr val="tx1"/>
                </a:solidFill>
                <a:latin typeface="Segoe UI Light" panose="020B0502040204020203" pitchFamily="34" charset="0"/>
                <a:ea typeface="+mn-ea"/>
                <a:cs typeface="Segoe UI Light" panose="020B0502040204020203" pitchFamily="34" charset="0"/>
              </a:rPr>
              <a:t>или автономными учреждениями субъектов РФ (муниципальными бюджетными или автономными учреждениями), лицевые счета которым открыты в финансовом органе субъекта РФ (муниципального образования</a:t>
            </a:r>
            <a:r>
              <a:rPr lang="ru-RU" sz="3600" dirty="0" smtClean="0">
                <a:solidFill>
                  <a:schemeClr val="tx1"/>
                </a:solidFill>
                <a:latin typeface="Segoe UI Light" panose="020B0502040204020203" pitchFamily="34" charset="0"/>
                <a:ea typeface="+mn-ea"/>
                <a:cs typeface="Segoe UI Light" panose="020B0502040204020203" pitchFamily="34" charset="0"/>
              </a:rPr>
              <a:t>), а </a:t>
            </a:r>
            <a:r>
              <a:rPr lang="ru-RU" sz="3600" dirty="0">
                <a:solidFill>
                  <a:schemeClr val="tx1"/>
                </a:solidFill>
                <a:latin typeface="Segoe UI Light" panose="020B0502040204020203" pitchFamily="34" charset="0"/>
                <a:ea typeface="+mn-ea"/>
                <a:cs typeface="Segoe UI Light" panose="020B0502040204020203" pitchFamily="34" charset="0"/>
              </a:rPr>
              <a:t>также </a:t>
            </a:r>
            <a:r>
              <a:rPr lang="ru-RU" sz="3600" dirty="0">
                <a:solidFill>
                  <a:srgbClr val="125194"/>
                </a:solidFill>
                <a:latin typeface="Segoe UI Light" panose="020B0502040204020203" pitchFamily="34" charset="0"/>
                <a:ea typeface="+mn-ea"/>
                <a:cs typeface="Segoe UI Light" panose="020B0502040204020203" pitchFamily="34" charset="0"/>
              </a:rPr>
              <a:t>авансовые платежи (расчеты) </a:t>
            </a:r>
            <a:r>
              <a:rPr lang="ru-RU" sz="3600" dirty="0">
                <a:solidFill>
                  <a:schemeClr val="tx1"/>
                </a:solidFill>
                <a:latin typeface="Segoe UI Light" panose="020B0502040204020203" pitchFamily="34" charset="0"/>
                <a:ea typeface="+mn-ea"/>
                <a:cs typeface="Segoe UI Light" panose="020B0502040204020203" pitchFamily="34" charset="0"/>
              </a:rPr>
              <a:t>по контрактам (договорам</a:t>
            </a:r>
            <a:r>
              <a:rPr lang="ru-RU" sz="3600" dirty="0" smtClean="0">
                <a:solidFill>
                  <a:schemeClr val="tx1"/>
                </a:solidFill>
                <a:latin typeface="Segoe UI Light" panose="020B0502040204020203" pitchFamily="34" charset="0"/>
                <a:ea typeface="+mn-ea"/>
                <a:cs typeface="Segoe UI Light" panose="020B0502040204020203" pitchFamily="34" charset="0"/>
              </a:rPr>
              <a:t>), </a:t>
            </a:r>
            <a:r>
              <a:rPr lang="ru-RU" sz="3600" dirty="0">
                <a:solidFill>
                  <a:schemeClr val="tx1"/>
                </a:solidFill>
                <a:latin typeface="Segoe UI Light" panose="020B0502040204020203" pitchFamily="34" charset="0"/>
                <a:ea typeface="+mn-ea"/>
                <a:cs typeface="Segoe UI Light" panose="020B0502040204020203" pitchFamily="34" charset="0"/>
              </a:rPr>
              <a:t>заключенным в целях исполнения указанных контрактов (договоров</a:t>
            </a:r>
            <a:r>
              <a:rPr lang="ru-RU" sz="3600" dirty="0" smtClean="0">
                <a:solidFill>
                  <a:schemeClr val="tx1"/>
                </a:solidFill>
                <a:latin typeface="Segoe UI Light" panose="020B0502040204020203" pitchFamily="34" charset="0"/>
                <a:ea typeface="+mn-ea"/>
                <a:cs typeface="Segoe UI Light" panose="020B0502040204020203" pitchFamily="34" charset="0"/>
              </a:rPr>
              <a:t>);</a:t>
            </a:r>
          </a:p>
          <a:p>
            <a:pPr marL="571500" indent="-571500" algn="l">
              <a:buFont typeface="Wingdings" panose="05000000000000000000" pitchFamily="2" charset="2"/>
              <a:buChar char="Ø"/>
            </a:pPr>
            <a:r>
              <a:rPr lang="ru-RU" sz="3600" dirty="0" smtClean="0">
                <a:solidFill>
                  <a:srgbClr val="125194"/>
                </a:solidFill>
                <a:latin typeface="Segoe UI Light" panose="020B0502040204020203" pitchFamily="34" charset="0"/>
                <a:ea typeface="+mn-ea"/>
                <a:cs typeface="Segoe UI Light" panose="020B0502040204020203" pitchFamily="34" charset="0"/>
              </a:rPr>
              <a:t>средства</a:t>
            </a:r>
            <a:r>
              <a:rPr lang="ru-RU" sz="3600" dirty="0" smtClean="0">
                <a:solidFill>
                  <a:schemeClr val="tx1"/>
                </a:solidFill>
                <a:latin typeface="Segoe UI Light" panose="020B0502040204020203" pitchFamily="34" charset="0"/>
                <a:ea typeface="+mn-ea"/>
                <a:cs typeface="Segoe UI Light" panose="020B0502040204020203" pitchFamily="34" charset="0"/>
              </a:rPr>
              <a:t>,</a:t>
            </a:r>
            <a:r>
              <a:rPr lang="ru-RU" sz="3600" dirty="0" smtClean="0">
                <a:solidFill>
                  <a:srgbClr val="125194"/>
                </a:solidFill>
                <a:latin typeface="Segoe UI Light" panose="020B0502040204020203" pitchFamily="34" charset="0"/>
                <a:ea typeface="+mn-ea"/>
                <a:cs typeface="Segoe UI Light" panose="020B0502040204020203" pitchFamily="34" charset="0"/>
              </a:rPr>
              <a:t> </a:t>
            </a:r>
            <a:r>
              <a:rPr lang="ru-RU" sz="3600" dirty="0" smtClean="0">
                <a:solidFill>
                  <a:schemeClr val="tx1"/>
                </a:solidFill>
                <a:latin typeface="Segoe UI Light" panose="020B0502040204020203" pitchFamily="34" charset="0"/>
                <a:ea typeface="+mn-ea"/>
                <a:cs typeface="Segoe UI Light" panose="020B0502040204020203" pitchFamily="34" charset="0"/>
              </a:rPr>
              <a:t>получаемые (полученные) УКС, в случаях, установленных федеральными законами, решениями Правительства Российской Федерации .</a:t>
            </a:r>
            <a:endParaRPr lang="ru-RU" sz="3600" dirty="0">
              <a:solidFill>
                <a:schemeClr val="tx1"/>
              </a:solidFill>
              <a:latin typeface="Segoe UI Light" panose="020B0502040204020203" pitchFamily="34" charset="0"/>
              <a:ea typeface="+mn-ea"/>
              <a:cs typeface="Segoe UI Light" panose="020B0502040204020203" pitchFamily="34" charset="0"/>
            </a:endParaRPr>
          </a:p>
          <a:p>
            <a:pPr algn="l"/>
            <a:endParaRPr lang="ru-RU" sz="4000" dirty="0" smtClean="0">
              <a:solidFill>
                <a:schemeClr val="tx1"/>
              </a:solidFill>
              <a:latin typeface="Segoe UI Light" panose="020B0502040204020203" pitchFamily="34" charset="0"/>
              <a:ea typeface="+mn-ea"/>
              <a:cs typeface="Segoe UI Light" panose="020B0502040204020203" pitchFamily="34" charset="0"/>
            </a:endParaRPr>
          </a:p>
          <a:p>
            <a:pPr marL="571500" indent="-571500" algn="l">
              <a:buFont typeface="Wingdings" panose="05000000000000000000" pitchFamily="2" charset="2"/>
              <a:buChar char="Ø"/>
            </a:pPr>
            <a:endParaRPr lang="ru-RU" sz="4000" dirty="0">
              <a:solidFill>
                <a:schemeClr val="tx1"/>
              </a:solidFill>
              <a:latin typeface="Segoe UI Light" panose="020B0502040204020203" pitchFamily="34" charset="0"/>
              <a:ea typeface="+mn-ea"/>
              <a:cs typeface="Segoe UI Light" panose="020B0502040204020203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34586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object 2"/>
          <p:cNvSpPr/>
          <p:nvPr/>
        </p:nvSpPr>
        <p:spPr>
          <a:xfrm flipV="1">
            <a:off x="5973" y="1060240"/>
            <a:ext cx="24372075" cy="748891"/>
          </a:xfrm>
          <a:custGeom>
            <a:avLst/>
            <a:gdLst/>
            <a:ahLst/>
            <a:cxnLst/>
            <a:rect l="l" t="t" r="r" b="b"/>
            <a:pathLst>
              <a:path w="4416425">
                <a:moveTo>
                  <a:pt x="0" y="0"/>
                </a:moveTo>
                <a:lnTo>
                  <a:pt x="4415994" y="0"/>
                </a:lnTo>
              </a:path>
            </a:pathLst>
          </a:custGeom>
          <a:ln w="12700">
            <a:solidFill>
              <a:schemeClr val="bg1">
                <a:lumMod val="85000"/>
              </a:schemeClr>
            </a:solidFill>
          </a:ln>
        </p:spPr>
        <p:txBody>
          <a:bodyPr wrap="square" lIns="0" tIns="0" rIns="0" bIns="0" rtlCol="0"/>
          <a:lstStyle/>
          <a:p>
            <a:endParaRPr sz="7600" dirty="0"/>
          </a:p>
        </p:txBody>
      </p:sp>
      <p:sp>
        <p:nvSpPr>
          <p:cNvPr id="42" name="TextBox 41"/>
          <p:cNvSpPr txBox="1"/>
          <p:nvPr/>
        </p:nvSpPr>
        <p:spPr>
          <a:xfrm>
            <a:off x="5783288" y="390183"/>
            <a:ext cx="18261336" cy="1477321"/>
          </a:xfrm>
          <a:prstGeom prst="rect">
            <a:avLst/>
          </a:prstGeom>
          <a:ln w="12700">
            <a:miter lim="400000"/>
          </a:ln>
        </p:spPr>
        <p:txBody>
          <a:bodyPr lIns="0" tIns="0" rIns="0" bIns="0" anchor="ctr">
            <a:noAutofit/>
          </a:bodyPr>
          <a:lstStyle>
            <a:lvl1pPr algn="r">
              <a:defRPr sz="4000">
                <a:solidFill>
                  <a:schemeClr val="bg2">
                    <a:lumMod val="50000"/>
                  </a:schemeClr>
                </a:solidFill>
                <a:latin typeface="Segoe UI Light" panose="020B0502040204020203" pitchFamily="34" charset="0"/>
                <a:ea typeface="+mn-ea"/>
                <a:cs typeface="Segoe UI Light" panose="020B0502040204020203" pitchFamily="34" charset="0"/>
                <a:sym typeface="Helvetica Neue Medium"/>
              </a:defRPr>
            </a:lvl1pPr>
            <a:lvl2pPr indent="0">
              <a:defRPr sz="11200" b="0">
                <a:latin typeface="+mn-lt"/>
                <a:ea typeface="+mn-ea"/>
                <a:cs typeface="+mn-cs"/>
                <a:sym typeface="Helvetica Neue Medium"/>
              </a:defRPr>
            </a:lvl2pPr>
            <a:lvl3pPr indent="0">
              <a:defRPr sz="11200" b="0">
                <a:latin typeface="+mn-lt"/>
                <a:ea typeface="+mn-ea"/>
                <a:cs typeface="+mn-cs"/>
                <a:sym typeface="Helvetica Neue Medium"/>
              </a:defRPr>
            </a:lvl3pPr>
            <a:lvl4pPr indent="0">
              <a:defRPr sz="11200" b="0">
                <a:latin typeface="+mn-lt"/>
                <a:ea typeface="+mn-ea"/>
                <a:cs typeface="+mn-cs"/>
                <a:sym typeface="Helvetica Neue Medium"/>
              </a:defRPr>
            </a:lvl4pPr>
            <a:lvl5pPr indent="0">
              <a:defRPr sz="11200" b="0">
                <a:latin typeface="+mn-lt"/>
                <a:ea typeface="+mn-ea"/>
                <a:cs typeface="+mn-cs"/>
                <a:sym typeface="Helvetica Neue Medium"/>
              </a:defRPr>
            </a:lvl5pPr>
            <a:lvl6pPr indent="0">
              <a:defRPr sz="11200" b="0">
                <a:latin typeface="+mn-lt"/>
                <a:ea typeface="+mn-ea"/>
                <a:cs typeface="+mn-cs"/>
                <a:sym typeface="Helvetica Neue Medium"/>
              </a:defRPr>
            </a:lvl6pPr>
            <a:lvl7pPr indent="0">
              <a:defRPr sz="11200" b="0">
                <a:latin typeface="+mn-lt"/>
                <a:ea typeface="+mn-ea"/>
                <a:cs typeface="+mn-cs"/>
                <a:sym typeface="Helvetica Neue Medium"/>
              </a:defRPr>
            </a:lvl7pPr>
            <a:lvl8pPr indent="0">
              <a:defRPr sz="11200" b="0">
                <a:latin typeface="+mn-lt"/>
                <a:ea typeface="+mn-ea"/>
                <a:cs typeface="+mn-cs"/>
                <a:sym typeface="Helvetica Neue Medium"/>
              </a:defRPr>
            </a:lvl8pPr>
            <a:lvl9pPr indent="0">
              <a:defRPr sz="11200" b="0">
                <a:latin typeface="+mn-lt"/>
                <a:ea typeface="+mn-ea"/>
                <a:cs typeface="+mn-cs"/>
                <a:sym typeface="Helvetica Neue Medium"/>
              </a:defRPr>
            </a:lvl9pPr>
          </a:lstStyle>
          <a:p>
            <a:r>
              <a:rPr lang="ru-RU" dirty="0" smtClean="0">
                <a:solidFill>
                  <a:schemeClr val="tx1"/>
                </a:solidFill>
              </a:rPr>
              <a:t>Статья 242.26 Бюджетного </a:t>
            </a:r>
            <a:r>
              <a:rPr lang="ru-RU" dirty="0">
                <a:solidFill>
                  <a:schemeClr val="tx1"/>
                </a:solidFill>
              </a:rPr>
              <a:t>кодекса Российской Федерации </a:t>
            </a:r>
          </a:p>
        </p:txBody>
      </p:sp>
      <p:sp>
        <p:nvSpPr>
          <p:cNvPr id="37" name="Прямоугольник 36"/>
          <p:cNvSpPr/>
          <p:nvPr/>
        </p:nvSpPr>
        <p:spPr>
          <a:xfrm>
            <a:off x="609600" y="162432"/>
            <a:ext cx="3860800" cy="16256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243834" tIns="121917" rIns="243834" bIns="121917" rtlCol="0" anchor="ctr"/>
          <a:lstStyle/>
          <a:p>
            <a:pPr algn="ctr"/>
            <a:endParaRPr lang="ru-RU" dirty="0"/>
          </a:p>
        </p:txBody>
      </p:sp>
      <p:pic>
        <p:nvPicPr>
          <p:cNvPr id="6" name="Рисунок 2"/>
          <p:cNvPicPr>
            <a:picLocks noChangeAspect="1"/>
          </p:cNvPicPr>
          <p:nvPr/>
        </p:nvPicPr>
        <p:blipFill>
          <a:blip r:embed="rId3"/>
          <a:stretch/>
        </p:blipFill>
        <p:spPr bwMode="auto">
          <a:xfrm>
            <a:off x="166664" y="521296"/>
            <a:ext cx="3456384" cy="1287835"/>
          </a:xfrm>
          <a:prstGeom prst="rect">
            <a:avLst/>
          </a:prstGeom>
        </p:spPr>
      </p:pic>
      <p:sp>
        <p:nvSpPr>
          <p:cNvPr id="7" name="Номер слайда 3"/>
          <p:cNvSpPr>
            <a:spLocks noGrp="1"/>
          </p:cNvSpPr>
          <p:nvPr>
            <p:ph type="sldNum" sz="quarter" idx="12"/>
          </p:nvPr>
        </p:nvSpPr>
        <p:spPr>
          <a:xfrm>
            <a:off x="23703664" y="13069539"/>
            <a:ext cx="387927" cy="410369"/>
          </a:xfrm>
        </p:spPr>
        <p:txBody>
          <a:bodyPr/>
          <a:lstStyle/>
          <a:p>
            <a:r>
              <a:rPr lang="ru-RU" sz="2000" dirty="0" smtClean="0">
                <a:solidFill>
                  <a:schemeClr val="bg2"/>
                </a:solidFill>
              </a:rPr>
              <a:t>28</a:t>
            </a:r>
            <a:endParaRPr lang="ru-RU" sz="2000" dirty="0">
              <a:solidFill>
                <a:schemeClr val="bg2"/>
              </a:solidFill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871039" y="2242092"/>
            <a:ext cx="22754528" cy="206210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3200" dirty="0" smtClean="0">
                <a:latin typeface="Segoe UI Light" panose="020B0502040204020203" pitchFamily="34" charset="0"/>
              </a:rPr>
              <a:t>Казначейское </a:t>
            </a:r>
            <a:r>
              <a:rPr lang="ru-RU" sz="3200" dirty="0">
                <a:latin typeface="Segoe UI Light" panose="020B0502040204020203" pitchFamily="34" charset="0"/>
              </a:rPr>
              <a:t>сопровождение средств, определенных в соответствии с пунктом 1 настоящей статьи, осуществляется финансовым органом субъекта Российской Федерации (муниципального образования) или Федеральным казначейством при осуществлении им отдельных функций финансового органа субъекта Российской Федерации (муниципального образования) в соответствии со статьей 220.2 </a:t>
            </a:r>
            <a:r>
              <a:rPr lang="ru-RU" sz="3200" dirty="0" smtClean="0">
                <a:latin typeface="Segoe UI Light" panose="020B0502040204020203" pitchFamily="34" charset="0"/>
              </a:rPr>
              <a:t>Бюджетного кодекса</a:t>
            </a:r>
            <a:r>
              <a:rPr lang="ru-RU" sz="3200" dirty="0">
                <a:latin typeface="Segoe UI Light" panose="020B0502040204020203" pitchFamily="34" charset="0"/>
              </a:rPr>
              <a:t>.</a:t>
            </a:r>
          </a:p>
        </p:txBody>
      </p:sp>
      <p:sp>
        <p:nvSpPr>
          <p:cNvPr id="10" name="Прямоугольник 9"/>
          <p:cNvSpPr/>
          <p:nvPr/>
        </p:nvSpPr>
        <p:spPr>
          <a:xfrm>
            <a:off x="871039" y="4721265"/>
            <a:ext cx="22909422" cy="200054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3200" dirty="0" smtClean="0">
                <a:solidFill>
                  <a:srgbClr val="125194"/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Порядок </a:t>
            </a:r>
            <a:r>
              <a:rPr lang="ru-RU" sz="3200" dirty="0">
                <a:solidFill>
                  <a:srgbClr val="125194"/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направления обращений высших исполнительных органов государственной власти субъектов Российской Федерации (местных администраций), утвержденный приказом Министерства финансов Российской Федерации от 31 марта 2020 г. № </a:t>
            </a:r>
            <a:r>
              <a:rPr lang="ru-RU" sz="3200" dirty="0" err="1">
                <a:solidFill>
                  <a:srgbClr val="125194"/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50н</a:t>
            </a:r>
            <a:endParaRPr lang="ru-RU" sz="3200" dirty="0">
              <a:solidFill>
                <a:srgbClr val="125194"/>
              </a:solidFill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endParaRPr lang="ru-RU" sz="2800" dirty="0">
              <a:solidFill>
                <a:srgbClr val="125194"/>
              </a:solidFill>
              <a:latin typeface="Segoe UI Light" panose="020B0502040204020203" pitchFamily="34" charset="0"/>
              <a:cs typeface="Segoe UI Light" panose="020B0502040204020203" pitchFamily="34" charset="0"/>
            </a:endParaRPr>
          </a:p>
        </p:txBody>
      </p:sp>
      <p:sp>
        <p:nvSpPr>
          <p:cNvPr id="12" name="Прямоугольник 11"/>
          <p:cNvSpPr/>
          <p:nvPr/>
        </p:nvSpPr>
        <p:spPr>
          <a:xfrm>
            <a:off x="795437" y="7400104"/>
            <a:ext cx="22830129" cy="286232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dirty="0">
                <a:latin typeface="Segoe UI Light" panose="020B0502040204020203" pitchFamily="34" charset="0"/>
              </a:rPr>
              <a:t>4. В Обращении указываются подлежащие передаче (прекращению осуществления) функции финансового органа субъекта Российской Федерации (финансового органа муниципального образования, органа управления государственным внебюджетным фондом), связанные</a:t>
            </a:r>
            <a:r>
              <a:rPr lang="ru-RU" dirty="0" smtClean="0">
                <a:latin typeface="Segoe UI Light" panose="020B0502040204020203" pitchFamily="34" charset="0"/>
              </a:rPr>
              <a:t>:</a:t>
            </a:r>
            <a:endParaRPr lang="ru-RU" dirty="0">
              <a:latin typeface="Segoe UI Light" panose="020B0502040204020203" pitchFamily="34" charset="0"/>
            </a:endParaRPr>
          </a:p>
          <a:p>
            <a:pPr algn="just"/>
            <a:r>
              <a:rPr lang="ru-RU" dirty="0">
                <a:latin typeface="Segoe UI Light" panose="020B0502040204020203" pitchFamily="34" charset="0"/>
              </a:rPr>
              <a:t>«е) с открытием и ведением лицевых счетов, предназначенных для учета операций со средствами участников казначейского сопровождения, и санкционированием операций по расходам участников казначейского сопровождения, источником финансового обеспечения которых являются средства бюджета субъекта Российской Федерации (местного бюджета)».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843574" y="6876884"/>
            <a:ext cx="12745416" cy="523220"/>
          </a:xfrm>
          <a:prstGeom prst="rect">
            <a:avLst/>
          </a:prstGeom>
        </p:spPr>
        <p:txBody>
          <a:bodyPr wrap="square">
            <a:spAutoFit/>
          </a:bodyPr>
          <a:lstStyle>
            <a:defPPr marL="0" marR="0" indent="0" algn="l" defTabSz="9144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</a:defRPr>
            </a:defPPr>
            <a:lvl1pPr>
              <a:defRPr sz="2800">
                <a:solidFill>
                  <a:srgbClr val="125194"/>
                </a:solidFill>
                <a:latin typeface="Segoe UI Light" panose="020B0502040204020203" pitchFamily="34" charset="0"/>
                <a:cs typeface="Segoe UI Light" panose="020B0502040204020203" pitchFamily="34" charset="0"/>
              </a:defRPr>
            </a:lvl1pPr>
          </a:lstStyle>
          <a:p>
            <a:pPr algn="l"/>
            <a:r>
              <a:rPr lang="ru-RU" dirty="0">
                <a:solidFill>
                  <a:schemeClr val="tx1"/>
                </a:solidFill>
              </a:rPr>
              <a:t>Пункт 4 Приказа № 50н </a:t>
            </a:r>
            <a:r>
              <a:rPr lang="ru-RU" dirty="0" smtClean="0">
                <a:solidFill>
                  <a:schemeClr val="tx1"/>
                </a:solidFill>
              </a:rPr>
              <a:t>дополнен </a:t>
            </a:r>
            <a:r>
              <a:rPr lang="ru-RU" dirty="0">
                <a:solidFill>
                  <a:schemeClr val="tx1"/>
                </a:solidFill>
              </a:rPr>
              <a:t>новым подпунктом «е» 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843574" y="10262426"/>
            <a:ext cx="9623086" cy="523220"/>
          </a:xfrm>
          <a:prstGeom prst="rect">
            <a:avLst/>
          </a:prstGeom>
        </p:spPr>
        <p:txBody>
          <a:bodyPr wrap="square">
            <a:spAutoFit/>
          </a:bodyPr>
          <a:lstStyle>
            <a:defPPr marL="0" marR="0" indent="0" algn="l" defTabSz="9144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</a:defRPr>
            </a:defPPr>
            <a:lvl1pPr algn="l">
              <a:defRPr sz="2400" i="1">
                <a:solidFill>
                  <a:srgbClr val="125194"/>
                </a:solidFill>
                <a:latin typeface="Segoe UI Light" panose="020B0502040204020203" pitchFamily="34" charset="0"/>
                <a:cs typeface="Segoe UI Light" panose="020B0502040204020203" pitchFamily="34" charset="0"/>
              </a:defRPr>
            </a:lvl1pPr>
          </a:lstStyle>
          <a:p>
            <a:r>
              <a:rPr lang="ru-RU" sz="2800" i="0" dirty="0">
                <a:solidFill>
                  <a:schemeClr val="tx1"/>
                </a:solidFill>
              </a:rPr>
              <a:t>Пункт 5 Приказа № </a:t>
            </a:r>
            <a:r>
              <a:rPr lang="ru-RU" sz="2800" i="0" dirty="0" err="1">
                <a:solidFill>
                  <a:schemeClr val="tx1"/>
                </a:solidFill>
              </a:rPr>
              <a:t>50н</a:t>
            </a:r>
            <a:r>
              <a:rPr lang="ru-RU" sz="2800" i="0" dirty="0">
                <a:solidFill>
                  <a:schemeClr val="tx1"/>
                </a:solidFill>
              </a:rPr>
              <a:t> излагается в новой редакции: </a:t>
            </a:r>
          </a:p>
        </p:txBody>
      </p:sp>
      <p:sp>
        <p:nvSpPr>
          <p:cNvPr id="15" name="Прямоугольник 14"/>
          <p:cNvSpPr/>
          <p:nvPr/>
        </p:nvSpPr>
        <p:spPr>
          <a:xfrm>
            <a:off x="814746" y="10785646"/>
            <a:ext cx="22909422" cy="19389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dirty="0">
                <a:latin typeface="Segoe UI Light" panose="020B0502040204020203" pitchFamily="34" charset="0"/>
              </a:rPr>
              <a:t>«5. В случае направления высшим исполнительным органом государственной власти субъекта Российской Федерации (местной администрацией), Обращения о передаче (прекращении осуществления) функций финансового органа субъекта Российской Федерации (муниципального образования), Обращение должно содержать функции, предусмотренные подпунктами «а» - «е», либо подпунктами «а» - «д», либо подпунктом «е» пункта 4 настоящего Порядка.»</a:t>
            </a:r>
          </a:p>
        </p:txBody>
      </p:sp>
    </p:spTree>
    <p:extLst>
      <p:ext uri="{BB962C8B-B14F-4D97-AF65-F5344CB8AC3E}">
        <p14:creationId xmlns:p14="http://schemas.microsoft.com/office/powerpoint/2010/main" val="3522899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object 2"/>
          <p:cNvSpPr/>
          <p:nvPr/>
        </p:nvSpPr>
        <p:spPr>
          <a:xfrm flipV="1">
            <a:off x="5973" y="1060240"/>
            <a:ext cx="24372075" cy="748891"/>
          </a:xfrm>
          <a:custGeom>
            <a:avLst/>
            <a:gdLst/>
            <a:ahLst/>
            <a:cxnLst/>
            <a:rect l="l" t="t" r="r" b="b"/>
            <a:pathLst>
              <a:path w="4416425">
                <a:moveTo>
                  <a:pt x="0" y="0"/>
                </a:moveTo>
                <a:lnTo>
                  <a:pt x="4415994" y="0"/>
                </a:lnTo>
              </a:path>
            </a:pathLst>
          </a:custGeom>
          <a:ln w="12700">
            <a:solidFill>
              <a:schemeClr val="bg1">
                <a:lumMod val="85000"/>
              </a:schemeClr>
            </a:solidFill>
          </a:ln>
        </p:spPr>
        <p:txBody>
          <a:bodyPr wrap="square" lIns="0" tIns="0" rIns="0" bIns="0" rtlCol="0"/>
          <a:lstStyle/>
          <a:p>
            <a:endParaRPr sz="7600" dirty="0"/>
          </a:p>
        </p:txBody>
      </p:sp>
      <p:sp>
        <p:nvSpPr>
          <p:cNvPr id="37" name="Прямоугольник 36"/>
          <p:cNvSpPr/>
          <p:nvPr/>
        </p:nvSpPr>
        <p:spPr>
          <a:xfrm>
            <a:off x="609600" y="162432"/>
            <a:ext cx="3860800" cy="16256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243834" tIns="121917" rIns="243834" bIns="121917" rtlCol="0" anchor="ctr"/>
          <a:lstStyle/>
          <a:p>
            <a:pPr algn="ctr"/>
            <a:endParaRPr lang="ru-RU" dirty="0"/>
          </a:p>
        </p:txBody>
      </p:sp>
      <p:pic>
        <p:nvPicPr>
          <p:cNvPr id="6" name="Рисунок 2"/>
          <p:cNvPicPr>
            <a:picLocks noChangeAspect="1"/>
          </p:cNvPicPr>
          <p:nvPr/>
        </p:nvPicPr>
        <p:blipFill>
          <a:blip r:embed="rId3"/>
          <a:stretch/>
        </p:blipFill>
        <p:spPr bwMode="auto">
          <a:xfrm>
            <a:off x="166664" y="521296"/>
            <a:ext cx="3456384" cy="1287835"/>
          </a:xfrm>
          <a:prstGeom prst="rect">
            <a:avLst/>
          </a:prstGeom>
        </p:spPr>
      </p:pic>
      <p:sp>
        <p:nvSpPr>
          <p:cNvPr id="7" name="Номер слайда 3"/>
          <p:cNvSpPr>
            <a:spLocks noGrp="1"/>
          </p:cNvSpPr>
          <p:nvPr>
            <p:ph type="sldNum" sz="quarter" idx="12"/>
          </p:nvPr>
        </p:nvSpPr>
        <p:spPr>
          <a:xfrm>
            <a:off x="23703664" y="13069539"/>
            <a:ext cx="387927" cy="410369"/>
          </a:xfrm>
        </p:spPr>
        <p:txBody>
          <a:bodyPr/>
          <a:lstStyle/>
          <a:p>
            <a:r>
              <a:rPr lang="ru-RU" sz="2000" dirty="0" smtClean="0">
                <a:solidFill>
                  <a:schemeClr val="bg2"/>
                </a:solidFill>
              </a:rPr>
              <a:t>28</a:t>
            </a:r>
            <a:endParaRPr lang="ru-RU" sz="2000" dirty="0">
              <a:solidFill>
                <a:schemeClr val="bg2"/>
              </a:solidFill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5636291" y="236571"/>
            <a:ext cx="18261336" cy="1477321"/>
          </a:xfrm>
          <a:prstGeom prst="rect">
            <a:avLst/>
          </a:prstGeom>
          <a:ln w="12700">
            <a:miter lim="400000"/>
          </a:ln>
        </p:spPr>
        <p:txBody>
          <a:bodyPr lIns="0" tIns="0" rIns="0" bIns="0" anchor="ctr">
            <a:noAutofit/>
          </a:bodyPr>
          <a:lstStyle>
            <a:lvl1pPr algn="r">
              <a:defRPr sz="4000">
                <a:solidFill>
                  <a:schemeClr val="bg2">
                    <a:lumMod val="50000"/>
                  </a:schemeClr>
                </a:solidFill>
                <a:latin typeface="Segoe UI Light" panose="020B0502040204020203" pitchFamily="34" charset="0"/>
                <a:ea typeface="+mn-ea"/>
                <a:cs typeface="Segoe UI Light" panose="020B0502040204020203" pitchFamily="34" charset="0"/>
                <a:sym typeface="Helvetica Neue Medium"/>
              </a:defRPr>
            </a:lvl1pPr>
            <a:lvl2pPr indent="0">
              <a:defRPr sz="11200" b="0">
                <a:latin typeface="+mn-lt"/>
                <a:ea typeface="+mn-ea"/>
                <a:cs typeface="+mn-cs"/>
                <a:sym typeface="Helvetica Neue Medium"/>
              </a:defRPr>
            </a:lvl2pPr>
            <a:lvl3pPr indent="0">
              <a:defRPr sz="11200" b="0">
                <a:latin typeface="+mn-lt"/>
                <a:ea typeface="+mn-ea"/>
                <a:cs typeface="+mn-cs"/>
                <a:sym typeface="Helvetica Neue Medium"/>
              </a:defRPr>
            </a:lvl3pPr>
            <a:lvl4pPr indent="0">
              <a:defRPr sz="11200" b="0">
                <a:latin typeface="+mn-lt"/>
                <a:ea typeface="+mn-ea"/>
                <a:cs typeface="+mn-cs"/>
                <a:sym typeface="Helvetica Neue Medium"/>
              </a:defRPr>
            </a:lvl4pPr>
            <a:lvl5pPr indent="0">
              <a:defRPr sz="11200" b="0">
                <a:latin typeface="+mn-lt"/>
                <a:ea typeface="+mn-ea"/>
                <a:cs typeface="+mn-cs"/>
                <a:sym typeface="Helvetica Neue Medium"/>
              </a:defRPr>
            </a:lvl5pPr>
            <a:lvl6pPr indent="0">
              <a:defRPr sz="11200" b="0">
                <a:latin typeface="+mn-lt"/>
                <a:ea typeface="+mn-ea"/>
                <a:cs typeface="+mn-cs"/>
                <a:sym typeface="Helvetica Neue Medium"/>
              </a:defRPr>
            </a:lvl6pPr>
            <a:lvl7pPr indent="0">
              <a:defRPr sz="11200" b="0">
                <a:latin typeface="+mn-lt"/>
                <a:ea typeface="+mn-ea"/>
                <a:cs typeface="+mn-cs"/>
                <a:sym typeface="Helvetica Neue Medium"/>
              </a:defRPr>
            </a:lvl7pPr>
            <a:lvl8pPr indent="0">
              <a:defRPr sz="11200" b="0">
                <a:latin typeface="+mn-lt"/>
                <a:ea typeface="+mn-ea"/>
                <a:cs typeface="+mn-cs"/>
                <a:sym typeface="Helvetica Neue Medium"/>
              </a:defRPr>
            </a:lvl8pPr>
            <a:lvl9pPr indent="0">
              <a:defRPr sz="11200" b="0">
                <a:latin typeface="+mn-lt"/>
                <a:ea typeface="+mn-ea"/>
                <a:cs typeface="+mn-cs"/>
                <a:sym typeface="Helvetica Neue Medium"/>
              </a:defRPr>
            </a:lvl9pPr>
          </a:lstStyle>
          <a:p>
            <a:r>
              <a:rPr lang="ru-RU" sz="3200" dirty="0">
                <a:solidFill>
                  <a:schemeClr val="tx1"/>
                </a:solidFill>
              </a:rPr>
              <a:t>Информация о количестве </a:t>
            </a:r>
            <a:r>
              <a:rPr lang="ru-RU" sz="3200" dirty="0" smtClean="0">
                <a:solidFill>
                  <a:schemeClr val="tx1"/>
                </a:solidFill>
              </a:rPr>
              <a:t>поступи</a:t>
            </a:r>
            <a:r>
              <a:rPr lang="ru-RU" sz="3200" dirty="0">
                <a:solidFill>
                  <a:schemeClr val="tx1"/>
                </a:solidFill>
              </a:rPr>
              <a:t>в</a:t>
            </a:r>
            <a:r>
              <a:rPr lang="ru-RU" sz="3200" dirty="0" smtClean="0">
                <a:solidFill>
                  <a:schemeClr val="tx1"/>
                </a:solidFill>
              </a:rPr>
              <a:t>ших </a:t>
            </a:r>
            <a:r>
              <a:rPr lang="ru-RU" sz="3200" dirty="0">
                <a:solidFill>
                  <a:schemeClr val="tx1"/>
                </a:solidFill>
              </a:rPr>
              <a:t>обращений от высших органов исполнительной власти субъекта РФ (муниципалитета) в части передачи полномочия по казначейскому сопровождению территориальным органам Федерального казначейства с </a:t>
            </a:r>
            <a:r>
              <a:rPr lang="ru-RU" sz="3200" dirty="0" smtClean="0">
                <a:solidFill>
                  <a:schemeClr val="tx1"/>
                </a:solidFill>
              </a:rPr>
              <a:t>01.012022 г..</a:t>
            </a:r>
            <a:endParaRPr lang="ru-RU" sz="3200" dirty="0">
              <a:solidFill>
                <a:schemeClr val="tx1"/>
              </a:solidFill>
            </a:endParaRPr>
          </a:p>
        </p:txBody>
      </p:sp>
      <p:graphicFrame>
        <p:nvGraphicFramePr>
          <p:cNvPr id="10" name="Диаграмма 9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186431984"/>
              </p:ext>
            </p:extLst>
          </p:nvPr>
        </p:nvGraphicFramePr>
        <p:xfrm>
          <a:off x="1390800" y="2178364"/>
          <a:ext cx="20810312" cy="781468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graphicFrame>
        <p:nvGraphicFramePr>
          <p:cNvPr id="13" name="Таблица 1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09652818"/>
              </p:ext>
            </p:extLst>
          </p:nvPr>
        </p:nvGraphicFramePr>
        <p:xfrm>
          <a:off x="17088544" y="4697760"/>
          <a:ext cx="6570999" cy="6483361"/>
        </p:xfrm>
        <a:graphic>
          <a:graphicData uri="http://schemas.openxmlformats.org/drawingml/2006/table">
            <a:tbl>
              <a:tblPr/>
              <a:tblGrid>
                <a:gridCol w="2353364"/>
                <a:gridCol w="4217635"/>
              </a:tblGrid>
              <a:tr h="370376">
                <a:tc>
                  <a:txBody>
                    <a:bodyPr/>
                    <a:lstStyle/>
                    <a:p>
                      <a:pPr algn="l" fontAlgn="b"/>
                      <a:r>
                        <a:rPr lang="ru-RU" sz="2000" b="0" i="0" u="none" strike="noStrike" dirty="0">
                          <a:solidFill>
                            <a:srgbClr val="7A0000"/>
                          </a:solidFill>
                          <a:effectLst/>
                          <a:latin typeface="Segoe UI Light" panose="020B0502040204020203" pitchFamily="34" charset="0"/>
                        </a:rPr>
                        <a:t>Амурская область</a:t>
                      </a:r>
                    </a:p>
                  </a:txBody>
                  <a:tcPr marL="857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2000" b="0" i="0" u="none" strike="noStrike">
                          <a:solidFill>
                            <a:srgbClr val="7A0000"/>
                          </a:solidFill>
                          <a:effectLst/>
                          <a:latin typeface="Calibri" panose="020F0502020204030204" pitchFamily="34" charset="0"/>
                        </a:rPr>
                        <a:t>Ярославская область</a:t>
                      </a:r>
                    </a:p>
                  </a:txBody>
                  <a:tcPr marL="857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</a:tr>
              <a:tr h="370376">
                <a:tc>
                  <a:txBody>
                    <a:bodyPr/>
                    <a:lstStyle/>
                    <a:p>
                      <a:pPr algn="l" fontAlgn="b"/>
                      <a:r>
                        <a:rPr lang="ru-RU" sz="2000" b="0" i="0" u="none" strike="noStrike" dirty="0">
                          <a:solidFill>
                            <a:srgbClr val="7A0000"/>
                          </a:solidFill>
                          <a:effectLst/>
                          <a:latin typeface="Calibri" panose="020F0502020204030204" pitchFamily="34" charset="0"/>
                        </a:rPr>
                        <a:t>Вологодская область</a:t>
                      </a:r>
                    </a:p>
                  </a:txBody>
                  <a:tcPr marL="857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2000" b="0" i="0" u="none" strike="noStrike" dirty="0">
                          <a:solidFill>
                            <a:srgbClr val="7A0000"/>
                          </a:solidFill>
                          <a:effectLst/>
                          <a:latin typeface="Calibri" panose="020F0502020204030204" pitchFamily="34" charset="0"/>
                        </a:rPr>
                        <a:t>Республика Башкортостан</a:t>
                      </a:r>
                    </a:p>
                  </a:txBody>
                  <a:tcPr marL="857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</a:tr>
              <a:tr h="370376">
                <a:tc>
                  <a:txBody>
                    <a:bodyPr/>
                    <a:lstStyle/>
                    <a:p>
                      <a:pPr algn="l" fontAlgn="b"/>
                      <a:r>
                        <a:rPr lang="ru-RU" sz="2000" b="0" i="0" u="none" strike="noStrike" dirty="0">
                          <a:solidFill>
                            <a:srgbClr val="7A0000"/>
                          </a:solidFill>
                          <a:effectLst/>
                          <a:latin typeface="Calibri" panose="020F0502020204030204" pitchFamily="34" charset="0"/>
                        </a:rPr>
                        <a:t>Калужская область</a:t>
                      </a:r>
                    </a:p>
                  </a:txBody>
                  <a:tcPr marL="857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2000" b="0" i="0" u="none" strike="noStrike" dirty="0" smtClean="0">
                          <a:solidFill>
                            <a:srgbClr val="7A0000"/>
                          </a:solidFill>
                          <a:effectLst/>
                          <a:latin typeface="Calibri" panose="020F0502020204030204" pitchFamily="34" charset="0"/>
                        </a:rPr>
                        <a:t>Кабардино-Балкарская</a:t>
                      </a:r>
                      <a:r>
                        <a:rPr lang="en-US" sz="2000" b="0" i="0" u="none" strike="noStrike" dirty="0" smtClean="0">
                          <a:solidFill>
                            <a:srgbClr val="7A0000"/>
                          </a:solidFill>
                          <a:effectLst/>
                          <a:latin typeface="Calibri" panose="020F0502020204030204" pitchFamily="34" charset="0"/>
                        </a:rPr>
                        <a:t> </a:t>
                      </a:r>
                      <a:r>
                        <a:rPr lang="ru-RU" sz="2000" b="0" i="0" u="none" strike="noStrike" dirty="0" smtClean="0">
                          <a:solidFill>
                            <a:srgbClr val="7A0000"/>
                          </a:solidFill>
                          <a:effectLst/>
                          <a:latin typeface="Calibri" panose="020F0502020204030204" pitchFamily="34" charset="0"/>
                        </a:rPr>
                        <a:t> </a:t>
                      </a:r>
                      <a:r>
                        <a:rPr lang="ru-RU" sz="2000" b="0" i="0" u="none" strike="noStrike" dirty="0">
                          <a:solidFill>
                            <a:srgbClr val="7A0000"/>
                          </a:solidFill>
                          <a:effectLst/>
                          <a:latin typeface="Calibri" panose="020F0502020204030204" pitchFamily="34" charset="0"/>
                        </a:rPr>
                        <a:t>Республика</a:t>
                      </a:r>
                    </a:p>
                  </a:txBody>
                  <a:tcPr marL="857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</a:tr>
              <a:tr h="370376">
                <a:tc>
                  <a:txBody>
                    <a:bodyPr/>
                    <a:lstStyle/>
                    <a:p>
                      <a:pPr algn="l" fontAlgn="b"/>
                      <a:r>
                        <a:rPr lang="ru-RU" sz="2000" b="0" i="0" u="none" strike="noStrike" dirty="0">
                          <a:solidFill>
                            <a:srgbClr val="7A0000"/>
                          </a:solidFill>
                          <a:effectLst/>
                          <a:latin typeface="Calibri" panose="020F0502020204030204" pitchFamily="34" charset="0"/>
                        </a:rPr>
                        <a:t>Кировская область</a:t>
                      </a:r>
                    </a:p>
                  </a:txBody>
                  <a:tcPr marL="857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2000" b="0" i="0" u="none" strike="noStrike" dirty="0">
                          <a:solidFill>
                            <a:srgbClr val="7A0000"/>
                          </a:solidFill>
                          <a:effectLst/>
                          <a:latin typeface="Calibri" panose="020F0502020204030204" pitchFamily="34" charset="0"/>
                        </a:rPr>
                        <a:t>Республика Татарстан</a:t>
                      </a:r>
                    </a:p>
                  </a:txBody>
                  <a:tcPr marL="857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</a:tr>
              <a:tr h="370376">
                <a:tc>
                  <a:txBody>
                    <a:bodyPr/>
                    <a:lstStyle/>
                    <a:p>
                      <a:pPr algn="l" fontAlgn="b"/>
                      <a:r>
                        <a:rPr lang="ru-RU" sz="2000" b="0" i="0" u="none" strike="noStrike" dirty="0">
                          <a:solidFill>
                            <a:srgbClr val="7A0000"/>
                          </a:solidFill>
                          <a:effectLst/>
                          <a:latin typeface="Calibri" panose="020F0502020204030204" pitchFamily="34" charset="0"/>
                        </a:rPr>
                        <a:t>Курская область</a:t>
                      </a:r>
                    </a:p>
                  </a:txBody>
                  <a:tcPr marL="857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2000" b="0" i="0" u="none" strike="noStrike" dirty="0">
                          <a:solidFill>
                            <a:srgbClr val="7A0000"/>
                          </a:solidFill>
                          <a:effectLst/>
                          <a:latin typeface="Calibri" panose="020F0502020204030204" pitchFamily="34" charset="0"/>
                        </a:rPr>
                        <a:t>Республике Саха (Якутия)</a:t>
                      </a:r>
                    </a:p>
                  </a:txBody>
                  <a:tcPr marL="857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</a:tr>
              <a:tr h="370376">
                <a:tc>
                  <a:txBody>
                    <a:bodyPr/>
                    <a:lstStyle/>
                    <a:p>
                      <a:pPr algn="l" fontAlgn="b"/>
                      <a:r>
                        <a:rPr lang="ru-RU" sz="2000" b="0" i="0" u="none" strike="noStrike">
                          <a:solidFill>
                            <a:srgbClr val="7A0000"/>
                          </a:solidFill>
                          <a:effectLst/>
                          <a:latin typeface="Calibri" panose="020F0502020204030204" pitchFamily="34" charset="0"/>
                        </a:rPr>
                        <a:t>Липецкая область</a:t>
                      </a:r>
                    </a:p>
                  </a:txBody>
                  <a:tcPr marL="857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2000" b="0" i="0" u="none" strike="noStrike" dirty="0">
                          <a:solidFill>
                            <a:srgbClr val="7A0000"/>
                          </a:solidFill>
                          <a:effectLst/>
                          <a:latin typeface="Calibri" panose="020F0502020204030204" pitchFamily="34" charset="0"/>
                        </a:rPr>
                        <a:t>Удмуртская Республика</a:t>
                      </a:r>
                    </a:p>
                  </a:txBody>
                  <a:tcPr marL="857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</a:tr>
              <a:tr h="370376">
                <a:tc>
                  <a:txBody>
                    <a:bodyPr/>
                    <a:lstStyle/>
                    <a:p>
                      <a:pPr algn="l" fontAlgn="b"/>
                      <a:r>
                        <a:rPr lang="ru-RU" sz="2000" b="0" i="0" u="none" strike="noStrike">
                          <a:solidFill>
                            <a:srgbClr val="7A0000"/>
                          </a:solidFill>
                          <a:effectLst/>
                          <a:latin typeface="Calibri" panose="020F0502020204030204" pitchFamily="34" charset="0"/>
                        </a:rPr>
                        <a:t>Магаданская область</a:t>
                      </a:r>
                    </a:p>
                  </a:txBody>
                  <a:tcPr marL="857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2000" b="0" i="0" u="none" strike="noStrike" dirty="0">
                          <a:solidFill>
                            <a:srgbClr val="7A0000"/>
                          </a:solidFill>
                          <a:effectLst/>
                          <a:latin typeface="Calibri" panose="020F0502020204030204" pitchFamily="34" charset="0"/>
                        </a:rPr>
                        <a:t>Чеченская Республика</a:t>
                      </a:r>
                    </a:p>
                  </a:txBody>
                  <a:tcPr marL="857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</a:tr>
              <a:tr h="729528">
                <a:tc>
                  <a:txBody>
                    <a:bodyPr/>
                    <a:lstStyle/>
                    <a:p>
                      <a:pPr algn="l" fontAlgn="b"/>
                      <a:r>
                        <a:rPr lang="ru-RU" sz="2000" b="0" i="0" u="none" strike="noStrike">
                          <a:solidFill>
                            <a:srgbClr val="7A0000"/>
                          </a:solidFill>
                          <a:effectLst/>
                          <a:latin typeface="Calibri" panose="020F0502020204030204" pitchFamily="34" charset="0"/>
                        </a:rPr>
                        <a:t>Нижегородская область</a:t>
                      </a:r>
                    </a:p>
                  </a:txBody>
                  <a:tcPr marL="857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2000" b="0" i="0" u="none" strike="noStrike" dirty="0">
                          <a:solidFill>
                            <a:srgbClr val="7A0000"/>
                          </a:solidFill>
                          <a:effectLst/>
                          <a:latin typeface="Calibri" panose="020F0502020204030204" pitchFamily="34" charset="0"/>
                        </a:rPr>
                        <a:t>Еврейская АО</a:t>
                      </a:r>
                    </a:p>
                  </a:txBody>
                  <a:tcPr marL="857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</a:tr>
              <a:tr h="370376">
                <a:tc>
                  <a:txBody>
                    <a:bodyPr/>
                    <a:lstStyle/>
                    <a:p>
                      <a:pPr algn="l" fontAlgn="b"/>
                      <a:r>
                        <a:rPr lang="ru-RU" sz="2000" b="0" i="0" u="none" strike="noStrike">
                          <a:solidFill>
                            <a:srgbClr val="7A0000"/>
                          </a:solidFill>
                          <a:effectLst/>
                          <a:latin typeface="Calibri" panose="020F0502020204030204" pitchFamily="34" charset="0"/>
                        </a:rPr>
                        <a:t>Омская область</a:t>
                      </a:r>
                    </a:p>
                  </a:txBody>
                  <a:tcPr marL="857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2000" b="0" i="0" u="none" strike="noStrike" dirty="0" smtClean="0">
                          <a:solidFill>
                            <a:srgbClr val="7A0000"/>
                          </a:solidFill>
                          <a:effectLst/>
                          <a:latin typeface="Calibri" panose="020F0502020204030204" pitchFamily="34" charset="0"/>
                        </a:rPr>
                        <a:t>Ханты-Мансийский</a:t>
                      </a:r>
                      <a:r>
                        <a:rPr lang="en-US" sz="2000" b="0" i="0" u="none" strike="noStrike" dirty="0" smtClean="0">
                          <a:solidFill>
                            <a:srgbClr val="7A0000"/>
                          </a:solidFill>
                          <a:effectLst/>
                          <a:latin typeface="Calibri" panose="020F0502020204030204" pitchFamily="34" charset="0"/>
                        </a:rPr>
                        <a:t> </a:t>
                      </a:r>
                      <a:r>
                        <a:rPr lang="ru-RU" sz="2000" b="0" i="0" u="none" strike="noStrike" dirty="0" smtClean="0">
                          <a:solidFill>
                            <a:srgbClr val="7A0000"/>
                          </a:solidFill>
                          <a:effectLst/>
                          <a:latin typeface="Calibri" panose="020F0502020204030204" pitchFamily="34" charset="0"/>
                        </a:rPr>
                        <a:t> </a:t>
                      </a:r>
                      <a:r>
                        <a:rPr lang="ru-RU" sz="2000" b="0" i="0" u="none" strike="noStrike" dirty="0">
                          <a:solidFill>
                            <a:srgbClr val="7A0000"/>
                          </a:solidFill>
                          <a:effectLst/>
                          <a:latin typeface="Calibri" panose="020F0502020204030204" pitchFamily="34" charset="0"/>
                        </a:rPr>
                        <a:t>АО - Югра</a:t>
                      </a:r>
                    </a:p>
                  </a:txBody>
                  <a:tcPr marL="857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</a:tr>
              <a:tr h="370376">
                <a:tc>
                  <a:txBody>
                    <a:bodyPr/>
                    <a:lstStyle/>
                    <a:p>
                      <a:pPr algn="l" fontAlgn="b"/>
                      <a:r>
                        <a:rPr lang="ru-RU" sz="2000" b="0" i="0" u="none" strike="noStrike" dirty="0">
                          <a:solidFill>
                            <a:srgbClr val="7A0000"/>
                          </a:solidFill>
                          <a:effectLst/>
                          <a:latin typeface="Calibri" panose="020F0502020204030204" pitchFamily="34" charset="0"/>
                        </a:rPr>
                        <a:t>Пензенская область</a:t>
                      </a:r>
                    </a:p>
                  </a:txBody>
                  <a:tcPr marL="857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2000" b="0" i="0" u="none" strike="noStrike" dirty="0">
                          <a:solidFill>
                            <a:srgbClr val="7A0000"/>
                          </a:solidFill>
                          <a:effectLst/>
                          <a:latin typeface="Calibri" panose="020F0502020204030204" pitchFamily="34" charset="0"/>
                        </a:rPr>
                        <a:t>Ямало-Ненецкий АО</a:t>
                      </a:r>
                    </a:p>
                  </a:txBody>
                  <a:tcPr marL="857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</a:tr>
              <a:tr h="370376">
                <a:tc>
                  <a:txBody>
                    <a:bodyPr/>
                    <a:lstStyle/>
                    <a:p>
                      <a:pPr algn="l" fontAlgn="b"/>
                      <a:r>
                        <a:rPr lang="ru-RU" sz="2000" b="0" i="0" u="none" strike="noStrike">
                          <a:solidFill>
                            <a:srgbClr val="7A0000"/>
                          </a:solidFill>
                          <a:effectLst/>
                          <a:latin typeface="Calibri" panose="020F0502020204030204" pitchFamily="34" charset="0"/>
                        </a:rPr>
                        <a:t>Самарская область</a:t>
                      </a:r>
                    </a:p>
                  </a:txBody>
                  <a:tcPr marL="857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2000" b="0" i="0" u="none" strike="noStrike" dirty="0">
                          <a:solidFill>
                            <a:srgbClr val="7A0000"/>
                          </a:solidFill>
                          <a:effectLst/>
                          <a:latin typeface="Calibri" panose="020F0502020204030204" pitchFamily="34" charset="0"/>
                        </a:rPr>
                        <a:t>Красноярский край</a:t>
                      </a:r>
                    </a:p>
                  </a:txBody>
                  <a:tcPr marL="857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</a:tr>
              <a:tr h="370376">
                <a:tc>
                  <a:txBody>
                    <a:bodyPr/>
                    <a:lstStyle/>
                    <a:p>
                      <a:pPr algn="l" fontAlgn="b"/>
                      <a:r>
                        <a:rPr lang="ru-RU" sz="2000" b="0" i="0" u="none" strike="noStrike">
                          <a:solidFill>
                            <a:srgbClr val="7A0000"/>
                          </a:solidFill>
                          <a:effectLst/>
                          <a:latin typeface="Calibri" panose="020F0502020204030204" pitchFamily="34" charset="0"/>
                        </a:rPr>
                        <a:t>Сахалинская область</a:t>
                      </a:r>
                    </a:p>
                  </a:txBody>
                  <a:tcPr marL="857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2000" b="0" i="0" u="none" strike="noStrike" dirty="0">
                          <a:solidFill>
                            <a:srgbClr val="7A0000"/>
                          </a:solidFill>
                          <a:effectLst/>
                          <a:latin typeface="Calibri" panose="020F0502020204030204" pitchFamily="34" charset="0"/>
                        </a:rPr>
                        <a:t>Пермский край</a:t>
                      </a:r>
                    </a:p>
                  </a:txBody>
                  <a:tcPr marL="857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</a:tr>
              <a:tr h="370376">
                <a:tc>
                  <a:txBody>
                    <a:bodyPr/>
                    <a:lstStyle/>
                    <a:p>
                      <a:pPr algn="l" fontAlgn="b"/>
                      <a:r>
                        <a:rPr lang="ru-RU" sz="2000" b="0" i="0" u="none" strike="noStrike">
                          <a:solidFill>
                            <a:srgbClr val="7A0000"/>
                          </a:solidFill>
                          <a:effectLst/>
                          <a:latin typeface="Calibri" panose="020F0502020204030204" pitchFamily="34" charset="0"/>
                        </a:rPr>
                        <a:t>Свердловская область</a:t>
                      </a:r>
                    </a:p>
                  </a:txBody>
                  <a:tcPr marL="857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2000" b="0" i="0" u="none" strike="noStrike" dirty="0">
                          <a:solidFill>
                            <a:srgbClr val="7A0000"/>
                          </a:solidFill>
                          <a:effectLst/>
                          <a:latin typeface="Calibri" panose="020F0502020204030204" pitchFamily="34" charset="0"/>
                        </a:rPr>
                        <a:t>г. Москва</a:t>
                      </a:r>
                    </a:p>
                  </a:txBody>
                  <a:tcPr marL="857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</a:tr>
              <a:tr h="298564">
                <a:tc>
                  <a:txBody>
                    <a:bodyPr/>
                    <a:lstStyle/>
                    <a:p>
                      <a:pPr algn="l" fontAlgn="b"/>
                      <a:r>
                        <a:rPr lang="ru-RU" sz="2000" b="0" i="0" u="none" strike="noStrike" dirty="0">
                          <a:solidFill>
                            <a:srgbClr val="7A0000"/>
                          </a:solidFill>
                          <a:effectLst/>
                          <a:latin typeface="Calibri" panose="020F0502020204030204" pitchFamily="34" charset="0"/>
                        </a:rPr>
                        <a:t>Тюменская область</a:t>
                      </a:r>
                    </a:p>
                  </a:txBody>
                  <a:tcPr marL="857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2000" b="0" i="0" u="none" strike="noStrike" dirty="0">
                          <a:solidFill>
                            <a:srgbClr val="7A0000"/>
                          </a:solidFill>
                          <a:effectLst/>
                          <a:latin typeface="Calibri" panose="020F0502020204030204" pitchFamily="34" charset="0"/>
                        </a:rPr>
                        <a:t>г. Санкт-Петербург</a:t>
                      </a:r>
                    </a:p>
                  </a:txBody>
                  <a:tcPr marL="857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graphicFrame>
        <p:nvGraphicFramePr>
          <p:cNvPr id="15" name="Таблица 1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824635443"/>
              </p:ext>
            </p:extLst>
          </p:nvPr>
        </p:nvGraphicFramePr>
        <p:xfrm>
          <a:off x="1894856" y="5129808"/>
          <a:ext cx="4680520" cy="3771900"/>
        </p:xfrm>
        <a:graphic>
          <a:graphicData uri="http://schemas.openxmlformats.org/drawingml/2006/table">
            <a:tbl>
              <a:tblPr/>
              <a:tblGrid>
                <a:gridCol w="4680520"/>
              </a:tblGrid>
              <a:tr h="267867">
                <a:tc>
                  <a:txBody>
                    <a:bodyPr/>
                    <a:lstStyle/>
                    <a:p>
                      <a:pPr algn="l" fontAlgn="b"/>
                      <a:r>
                        <a:rPr lang="ru-RU" sz="2000" b="0" i="0" u="none" strike="noStrike" dirty="0">
                          <a:solidFill>
                            <a:schemeClr val="tx1"/>
                          </a:solidFill>
                          <a:effectLst/>
                          <a:latin typeface="Segoe UI Light" panose="020B0502040204020203" pitchFamily="34" charset="0"/>
                        </a:rPr>
                        <a:t>Белгородская область</a:t>
                      </a:r>
                    </a:p>
                  </a:txBody>
                  <a:tcPr marL="857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</a:tr>
              <a:tr h="267867">
                <a:tc>
                  <a:txBody>
                    <a:bodyPr/>
                    <a:lstStyle/>
                    <a:p>
                      <a:pPr algn="l" fontAlgn="b"/>
                      <a:r>
                        <a:rPr lang="ru-RU" sz="2000" b="0" i="0" u="none" strike="noStrike" dirty="0">
                          <a:solidFill>
                            <a:schemeClr val="tx1"/>
                          </a:solidFill>
                          <a:effectLst/>
                          <a:latin typeface="Segoe UI Light" panose="020B0502040204020203" pitchFamily="34" charset="0"/>
                        </a:rPr>
                        <a:t>Ивановская область</a:t>
                      </a:r>
                    </a:p>
                  </a:txBody>
                  <a:tcPr marL="857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</a:tr>
              <a:tr h="267867">
                <a:tc>
                  <a:txBody>
                    <a:bodyPr/>
                    <a:lstStyle/>
                    <a:p>
                      <a:pPr algn="l" fontAlgn="b"/>
                      <a:r>
                        <a:rPr lang="ru-RU" sz="2000" b="0" i="0" u="none" strike="noStrike" dirty="0">
                          <a:solidFill>
                            <a:schemeClr val="tx1"/>
                          </a:solidFill>
                          <a:effectLst/>
                          <a:latin typeface="Segoe UI Light" panose="020B0502040204020203" pitchFamily="34" charset="0"/>
                        </a:rPr>
                        <a:t>Курганская область</a:t>
                      </a:r>
                    </a:p>
                  </a:txBody>
                  <a:tcPr marL="857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</a:tr>
              <a:tr h="267867">
                <a:tc>
                  <a:txBody>
                    <a:bodyPr/>
                    <a:lstStyle/>
                    <a:p>
                      <a:pPr algn="l" fontAlgn="b"/>
                      <a:r>
                        <a:rPr lang="ru-RU" sz="2000" b="0" i="0" u="none" strike="noStrike" dirty="0">
                          <a:solidFill>
                            <a:schemeClr val="tx1"/>
                          </a:solidFill>
                          <a:effectLst/>
                          <a:latin typeface="Segoe UI Light" panose="020B0502040204020203" pitchFamily="34" charset="0"/>
                        </a:rPr>
                        <a:t>Мурманская область</a:t>
                      </a:r>
                    </a:p>
                  </a:txBody>
                  <a:tcPr marL="857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</a:tr>
              <a:tr h="267867">
                <a:tc>
                  <a:txBody>
                    <a:bodyPr/>
                    <a:lstStyle/>
                    <a:p>
                      <a:pPr algn="l" fontAlgn="b"/>
                      <a:r>
                        <a:rPr lang="ru-RU" sz="2000" b="0" i="0" u="none" strike="noStrike" dirty="0">
                          <a:solidFill>
                            <a:schemeClr val="tx1"/>
                          </a:solidFill>
                          <a:effectLst/>
                          <a:latin typeface="Segoe UI Light" panose="020B0502040204020203" pitchFamily="34" charset="0"/>
                        </a:rPr>
                        <a:t>Томская область </a:t>
                      </a:r>
                    </a:p>
                  </a:txBody>
                  <a:tcPr marL="857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</a:tr>
              <a:tr h="267867">
                <a:tc>
                  <a:txBody>
                    <a:bodyPr/>
                    <a:lstStyle/>
                    <a:p>
                      <a:pPr algn="l" fontAlgn="b"/>
                      <a:r>
                        <a:rPr lang="ru-RU" sz="2000" b="0" i="0" u="none" strike="noStrike" dirty="0">
                          <a:solidFill>
                            <a:schemeClr val="tx1"/>
                          </a:solidFill>
                          <a:effectLst/>
                          <a:latin typeface="Segoe UI Light" panose="020B0502040204020203" pitchFamily="34" charset="0"/>
                        </a:rPr>
                        <a:t>Тульская область</a:t>
                      </a:r>
                    </a:p>
                  </a:txBody>
                  <a:tcPr marL="857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</a:tr>
              <a:tr h="293821">
                <a:tc>
                  <a:txBody>
                    <a:bodyPr/>
                    <a:lstStyle/>
                    <a:p>
                      <a:pPr algn="l" fontAlgn="b"/>
                      <a:r>
                        <a:rPr lang="ru-RU" sz="20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Segoe UI Light" panose="020B0502040204020203" pitchFamily="34" charset="0"/>
                        </a:rPr>
                        <a:t>Карачаево-Черкесская Республика</a:t>
                      </a:r>
                      <a:endParaRPr lang="ru-RU" sz="2000" b="0" i="0" u="none" strike="noStrike" dirty="0">
                        <a:solidFill>
                          <a:schemeClr val="tx1"/>
                        </a:solidFill>
                        <a:effectLst/>
                        <a:latin typeface="Segoe UI Light" panose="020B0502040204020203" pitchFamily="34" charset="0"/>
                      </a:endParaRPr>
                    </a:p>
                  </a:txBody>
                  <a:tcPr marL="857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</a:tr>
              <a:tr h="267867">
                <a:tc>
                  <a:txBody>
                    <a:bodyPr/>
                    <a:lstStyle/>
                    <a:p>
                      <a:pPr algn="l" fontAlgn="b"/>
                      <a:r>
                        <a:rPr lang="ru-RU" sz="20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Segoe UI Light" panose="020B0502040204020203" pitchFamily="34" charset="0"/>
                        </a:rPr>
                        <a:t>Республика </a:t>
                      </a:r>
                      <a:r>
                        <a:rPr lang="ru-RU" sz="2000" b="0" i="0" u="none" strike="noStrike" dirty="0">
                          <a:solidFill>
                            <a:schemeClr val="tx1"/>
                          </a:solidFill>
                          <a:effectLst/>
                          <a:latin typeface="Segoe UI Light" panose="020B0502040204020203" pitchFamily="34" charset="0"/>
                        </a:rPr>
                        <a:t>Бурятия</a:t>
                      </a:r>
                    </a:p>
                  </a:txBody>
                  <a:tcPr marL="857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</a:tr>
              <a:tr h="267867">
                <a:tc>
                  <a:txBody>
                    <a:bodyPr/>
                    <a:lstStyle/>
                    <a:p>
                      <a:pPr algn="l" fontAlgn="b"/>
                      <a:r>
                        <a:rPr lang="ru-RU" sz="20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Segoe UI Light" panose="020B0502040204020203" pitchFamily="34" charset="0"/>
                        </a:rPr>
                        <a:t>Республика </a:t>
                      </a:r>
                      <a:r>
                        <a:rPr lang="ru-RU" sz="2000" b="0" i="0" u="none" strike="noStrike" dirty="0">
                          <a:solidFill>
                            <a:schemeClr val="tx1"/>
                          </a:solidFill>
                          <a:effectLst/>
                          <a:latin typeface="Segoe UI Light" panose="020B0502040204020203" pitchFamily="34" charset="0"/>
                        </a:rPr>
                        <a:t>Дагестан</a:t>
                      </a:r>
                    </a:p>
                  </a:txBody>
                  <a:tcPr marL="857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</a:tr>
              <a:tr h="267867">
                <a:tc>
                  <a:txBody>
                    <a:bodyPr/>
                    <a:lstStyle/>
                    <a:p>
                      <a:pPr algn="l" fontAlgn="b"/>
                      <a:r>
                        <a:rPr lang="ru-RU" sz="20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Segoe UI Light" panose="020B0502040204020203" pitchFamily="34" charset="0"/>
                        </a:rPr>
                        <a:t>Республика </a:t>
                      </a:r>
                      <a:r>
                        <a:rPr lang="ru-RU" sz="2000" b="0" i="0" u="none" strike="noStrike" dirty="0">
                          <a:solidFill>
                            <a:schemeClr val="tx1"/>
                          </a:solidFill>
                          <a:effectLst/>
                          <a:latin typeface="Segoe UI Light" panose="020B0502040204020203" pitchFamily="34" charset="0"/>
                        </a:rPr>
                        <a:t>Калмыкия</a:t>
                      </a:r>
                    </a:p>
                  </a:txBody>
                  <a:tcPr marL="857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</a:tr>
              <a:tr h="267867">
                <a:tc>
                  <a:txBody>
                    <a:bodyPr/>
                    <a:lstStyle/>
                    <a:p>
                      <a:pPr algn="l" fontAlgn="b"/>
                      <a:r>
                        <a:rPr lang="ru-RU" sz="2000" b="0" i="0" u="none" strike="noStrike" dirty="0">
                          <a:solidFill>
                            <a:schemeClr val="tx1"/>
                          </a:solidFill>
                          <a:effectLst/>
                          <a:latin typeface="Segoe UI Light" panose="020B0502040204020203" pitchFamily="34" charset="0"/>
                        </a:rPr>
                        <a:t>Забайкальский край</a:t>
                      </a:r>
                    </a:p>
                  </a:txBody>
                  <a:tcPr marL="857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</a:tr>
              <a:tr h="267867">
                <a:tc>
                  <a:txBody>
                    <a:bodyPr/>
                    <a:lstStyle/>
                    <a:p>
                      <a:pPr algn="l" fontAlgn="b"/>
                      <a:r>
                        <a:rPr lang="ru-RU" sz="2000" b="0" i="0" u="none" strike="noStrike" dirty="0">
                          <a:solidFill>
                            <a:schemeClr val="tx1"/>
                          </a:solidFill>
                          <a:effectLst/>
                          <a:latin typeface="Segoe UI Light" panose="020B0502040204020203" pitchFamily="34" charset="0"/>
                        </a:rPr>
                        <a:t>г. Севастополь</a:t>
                      </a:r>
                    </a:p>
                  </a:txBody>
                  <a:tcPr marL="857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graphicFrame>
        <p:nvGraphicFramePr>
          <p:cNvPr id="16" name="Таблица 1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949447643"/>
              </p:ext>
            </p:extLst>
          </p:nvPr>
        </p:nvGraphicFramePr>
        <p:xfrm>
          <a:off x="10823848" y="2033464"/>
          <a:ext cx="9289032" cy="942975"/>
        </p:xfrm>
        <a:graphic>
          <a:graphicData uri="http://schemas.openxmlformats.org/drawingml/2006/table">
            <a:tbl>
              <a:tblPr/>
              <a:tblGrid>
                <a:gridCol w="2937328"/>
                <a:gridCol w="2765806"/>
                <a:gridCol w="3585898"/>
              </a:tblGrid>
              <a:tr h="254409">
                <a:tc>
                  <a:txBody>
                    <a:bodyPr/>
                    <a:lstStyle/>
                    <a:p>
                      <a:pPr algn="l" fontAlgn="b"/>
                      <a:r>
                        <a:rPr lang="ru-RU" sz="2000" b="0" i="0" u="none" strike="noStrike">
                          <a:solidFill>
                            <a:srgbClr val="000000"/>
                          </a:solidFill>
                          <a:effectLst/>
                          <a:latin typeface="Segoe UI Light" panose="020B0502040204020203" pitchFamily="34" charset="0"/>
                        </a:rPr>
                        <a:t>Брянская область</a:t>
                      </a:r>
                    </a:p>
                  </a:txBody>
                  <a:tcPr marL="857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2000" b="0" i="0" u="none" strike="noStrike">
                          <a:solidFill>
                            <a:srgbClr val="000000"/>
                          </a:solidFill>
                          <a:effectLst/>
                          <a:latin typeface="Segoe UI Light" panose="020B0502040204020203" pitchFamily="34" charset="0"/>
                        </a:rPr>
                        <a:t>Ростовская область</a:t>
                      </a:r>
                    </a:p>
                  </a:txBody>
                  <a:tcPr marL="857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2000" b="0" i="0" u="none" strike="noStrike">
                          <a:solidFill>
                            <a:srgbClr val="000000"/>
                          </a:solidFill>
                          <a:effectLst/>
                          <a:latin typeface="Segoe UI Light" panose="020B0502040204020203" pitchFamily="34" charset="0"/>
                        </a:rPr>
                        <a:t>Чукотский АО</a:t>
                      </a:r>
                    </a:p>
                  </a:txBody>
                  <a:tcPr marL="857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</a:tr>
              <a:tr h="254409">
                <a:tc>
                  <a:txBody>
                    <a:bodyPr/>
                    <a:lstStyle/>
                    <a:p>
                      <a:pPr algn="l" fontAlgn="b"/>
                      <a:r>
                        <a:rPr lang="ru-RU" sz="2000" b="0" i="0" u="none" strike="noStrike">
                          <a:solidFill>
                            <a:srgbClr val="000000"/>
                          </a:solidFill>
                          <a:effectLst/>
                          <a:latin typeface="Segoe UI Light" panose="020B0502040204020203" pitchFamily="34" charset="0"/>
                        </a:rPr>
                        <a:t>Волгоградская область</a:t>
                      </a:r>
                    </a:p>
                  </a:txBody>
                  <a:tcPr marL="857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2000" b="0" i="0" u="none" strike="noStrike">
                          <a:solidFill>
                            <a:srgbClr val="000000"/>
                          </a:solidFill>
                          <a:effectLst/>
                          <a:latin typeface="Segoe UI Light" panose="020B0502040204020203" pitchFamily="34" charset="0"/>
                        </a:rPr>
                        <a:t>Челябинская область</a:t>
                      </a:r>
                    </a:p>
                  </a:txBody>
                  <a:tcPr marL="857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2000" b="0" i="0" u="none" strike="noStrike">
                          <a:solidFill>
                            <a:srgbClr val="000000"/>
                          </a:solidFill>
                          <a:effectLst/>
                          <a:latin typeface="Segoe UI Light" panose="020B0502040204020203" pitchFamily="34" charset="0"/>
                        </a:rPr>
                        <a:t>Краснодарский край</a:t>
                      </a:r>
                    </a:p>
                  </a:txBody>
                  <a:tcPr marL="857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</a:tr>
              <a:tr h="254409">
                <a:tc>
                  <a:txBody>
                    <a:bodyPr/>
                    <a:lstStyle/>
                    <a:p>
                      <a:pPr algn="l" fontAlgn="b"/>
                      <a:r>
                        <a:rPr lang="ru-RU" sz="2000" b="0" i="0" u="none" strike="noStrike">
                          <a:solidFill>
                            <a:srgbClr val="000000"/>
                          </a:solidFill>
                          <a:effectLst/>
                          <a:latin typeface="Segoe UI Light" panose="020B0502040204020203" pitchFamily="34" charset="0"/>
                        </a:rPr>
                        <a:t>Московская область</a:t>
                      </a:r>
                    </a:p>
                  </a:txBody>
                  <a:tcPr marL="857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2000" b="0" i="0" u="none" strike="noStrike">
                          <a:solidFill>
                            <a:srgbClr val="000000"/>
                          </a:solidFill>
                          <a:effectLst/>
                          <a:latin typeface="Segoe UI Light" panose="020B0502040204020203" pitchFamily="34" charset="0"/>
                        </a:rPr>
                        <a:t>Чувашская Республика</a:t>
                      </a:r>
                    </a:p>
                  </a:txBody>
                  <a:tcPr marL="857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2000" b="0" i="0" u="none" strike="noStrike" dirty="0">
                          <a:solidFill>
                            <a:srgbClr val="000000"/>
                          </a:solidFill>
                          <a:effectLst/>
                          <a:latin typeface="Segoe UI Light" panose="020B0502040204020203" pitchFamily="34" charset="0"/>
                        </a:rPr>
                        <a:t>Ставропольский край</a:t>
                      </a:r>
                    </a:p>
                  </a:txBody>
                  <a:tcPr marL="857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graphicFrame>
        <p:nvGraphicFramePr>
          <p:cNvPr id="17" name="Таблица 1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322460330"/>
              </p:ext>
            </p:extLst>
          </p:nvPr>
        </p:nvGraphicFramePr>
        <p:xfrm>
          <a:off x="3623048" y="9522296"/>
          <a:ext cx="12025337" cy="3657600"/>
        </p:xfrm>
        <a:graphic>
          <a:graphicData uri="http://schemas.openxmlformats.org/drawingml/2006/table">
            <a:tbl>
              <a:tblPr/>
              <a:tblGrid>
                <a:gridCol w="3927542"/>
                <a:gridCol w="3331790"/>
                <a:gridCol w="4766005"/>
              </a:tblGrid>
              <a:tr h="287676">
                <a:tc>
                  <a:txBody>
                    <a:bodyPr/>
                    <a:lstStyle/>
                    <a:p>
                      <a:pPr algn="l" fontAlgn="b"/>
                      <a:r>
                        <a:rPr lang="ru-RU" sz="2000" b="0" i="0" u="none" strike="noStrike" dirty="0">
                          <a:solidFill>
                            <a:srgbClr val="000000"/>
                          </a:solidFill>
                          <a:effectLst/>
                          <a:latin typeface="Segoe UI Light" panose="020B0502040204020203" pitchFamily="34" charset="0"/>
                        </a:rPr>
                        <a:t>Архангельская область</a:t>
                      </a:r>
                    </a:p>
                  </a:txBody>
                  <a:tcPr marL="85725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2000" b="0" i="0" u="none" strike="noStrike">
                          <a:solidFill>
                            <a:srgbClr val="000000"/>
                          </a:solidFill>
                          <a:effectLst/>
                          <a:latin typeface="Segoe UI Light" panose="020B0502040204020203" pitchFamily="34" charset="0"/>
                        </a:rPr>
                        <a:t>Орловская область</a:t>
                      </a:r>
                    </a:p>
                  </a:txBody>
                  <a:tcPr marL="85725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2000" b="0" i="0" u="none" strike="noStrike">
                          <a:solidFill>
                            <a:srgbClr val="000000"/>
                          </a:solidFill>
                          <a:effectLst/>
                          <a:latin typeface="Segoe UI Light" panose="020B0502040204020203" pitchFamily="34" charset="0"/>
                        </a:rPr>
                        <a:t>Республика Коми</a:t>
                      </a:r>
                    </a:p>
                  </a:txBody>
                  <a:tcPr marL="85725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</a:tr>
              <a:tr h="287676">
                <a:tc>
                  <a:txBody>
                    <a:bodyPr/>
                    <a:lstStyle/>
                    <a:p>
                      <a:pPr algn="l" fontAlgn="b"/>
                      <a:r>
                        <a:rPr lang="ru-RU" sz="2000" b="0" i="0" u="none" strike="noStrike" dirty="0">
                          <a:solidFill>
                            <a:srgbClr val="000000"/>
                          </a:solidFill>
                          <a:effectLst/>
                          <a:latin typeface="Segoe UI Light" panose="020B0502040204020203" pitchFamily="34" charset="0"/>
                        </a:rPr>
                        <a:t>Астраханская область</a:t>
                      </a:r>
                    </a:p>
                  </a:txBody>
                  <a:tcPr marL="85725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2000" b="0" i="0" u="none" strike="noStrike">
                          <a:solidFill>
                            <a:srgbClr val="000000"/>
                          </a:solidFill>
                          <a:effectLst/>
                          <a:latin typeface="Segoe UI Light" panose="020B0502040204020203" pitchFamily="34" charset="0"/>
                        </a:rPr>
                        <a:t>Псковская область</a:t>
                      </a:r>
                    </a:p>
                  </a:txBody>
                  <a:tcPr marL="85725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2000" b="0" i="0" u="none" strike="noStrike">
                          <a:solidFill>
                            <a:srgbClr val="000000"/>
                          </a:solidFill>
                          <a:effectLst/>
                          <a:latin typeface="Segoe UI Light" panose="020B0502040204020203" pitchFamily="34" charset="0"/>
                        </a:rPr>
                        <a:t>Республика Крым</a:t>
                      </a:r>
                    </a:p>
                  </a:txBody>
                  <a:tcPr marL="85725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</a:tr>
              <a:tr h="287676">
                <a:tc>
                  <a:txBody>
                    <a:bodyPr/>
                    <a:lstStyle/>
                    <a:p>
                      <a:pPr algn="l" fontAlgn="b"/>
                      <a:r>
                        <a:rPr lang="ru-RU" sz="2000" b="0" i="0" u="none" strike="noStrike" dirty="0">
                          <a:solidFill>
                            <a:srgbClr val="000000"/>
                          </a:solidFill>
                          <a:effectLst/>
                          <a:latin typeface="Segoe UI Light" panose="020B0502040204020203" pitchFamily="34" charset="0"/>
                        </a:rPr>
                        <a:t>Владимирская область</a:t>
                      </a:r>
                    </a:p>
                  </a:txBody>
                  <a:tcPr marL="85725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2000" b="0" i="0" u="none" strike="noStrike">
                          <a:solidFill>
                            <a:srgbClr val="000000"/>
                          </a:solidFill>
                          <a:effectLst/>
                          <a:latin typeface="Segoe UI Light" panose="020B0502040204020203" pitchFamily="34" charset="0"/>
                        </a:rPr>
                        <a:t>Рязанская область</a:t>
                      </a:r>
                    </a:p>
                  </a:txBody>
                  <a:tcPr marL="85725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2000" b="0" i="0" u="none" strike="noStrike">
                          <a:solidFill>
                            <a:srgbClr val="000000"/>
                          </a:solidFill>
                          <a:effectLst/>
                          <a:latin typeface="Segoe UI Light" panose="020B0502040204020203" pitchFamily="34" charset="0"/>
                        </a:rPr>
                        <a:t>Республика Марий Эл</a:t>
                      </a:r>
                    </a:p>
                  </a:txBody>
                  <a:tcPr marL="85725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</a:tr>
              <a:tr h="287676">
                <a:tc>
                  <a:txBody>
                    <a:bodyPr/>
                    <a:lstStyle/>
                    <a:p>
                      <a:pPr algn="l" fontAlgn="b"/>
                      <a:r>
                        <a:rPr lang="ru-RU" sz="2000" b="0" i="0" u="none" strike="noStrike" dirty="0">
                          <a:solidFill>
                            <a:srgbClr val="000000"/>
                          </a:solidFill>
                          <a:effectLst/>
                          <a:latin typeface="Segoe UI Light" panose="020B0502040204020203" pitchFamily="34" charset="0"/>
                        </a:rPr>
                        <a:t>Воронежская область</a:t>
                      </a:r>
                    </a:p>
                  </a:txBody>
                  <a:tcPr marL="85725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2000" b="0" i="0" u="none" strike="noStrike">
                          <a:solidFill>
                            <a:srgbClr val="000000"/>
                          </a:solidFill>
                          <a:effectLst/>
                          <a:latin typeface="Segoe UI Light" panose="020B0502040204020203" pitchFamily="34" charset="0"/>
                        </a:rPr>
                        <a:t>Саратовская область</a:t>
                      </a:r>
                    </a:p>
                  </a:txBody>
                  <a:tcPr marL="85725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2000" b="0" i="0" u="none" strike="noStrike">
                          <a:solidFill>
                            <a:srgbClr val="000000"/>
                          </a:solidFill>
                          <a:effectLst/>
                          <a:latin typeface="Segoe UI Light" panose="020B0502040204020203" pitchFamily="34" charset="0"/>
                        </a:rPr>
                        <a:t>Республика Мордовия</a:t>
                      </a:r>
                    </a:p>
                  </a:txBody>
                  <a:tcPr marL="85725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</a:tr>
              <a:tr h="303488">
                <a:tc>
                  <a:txBody>
                    <a:bodyPr/>
                    <a:lstStyle/>
                    <a:p>
                      <a:pPr algn="l" fontAlgn="b"/>
                      <a:r>
                        <a:rPr lang="ru-RU" sz="2000" b="0" i="0" u="none" strike="noStrike" dirty="0">
                          <a:solidFill>
                            <a:srgbClr val="000000"/>
                          </a:solidFill>
                          <a:effectLst/>
                          <a:latin typeface="Segoe UI Light" panose="020B0502040204020203" pitchFamily="34" charset="0"/>
                        </a:rPr>
                        <a:t>Иркутская область </a:t>
                      </a:r>
                    </a:p>
                  </a:txBody>
                  <a:tcPr marL="85725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2000" b="0" i="0" u="none" strike="noStrike" dirty="0">
                          <a:solidFill>
                            <a:srgbClr val="000000"/>
                          </a:solidFill>
                          <a:effectLst/>
                          <a:latin typeface="Segoe UI Light" panose="020B0502040204020203" pitchFamily="34" charset="0"/>
                        </a:rPr>
                        <a:t>Смоленская область</a:t>
                      </a:r>
                    </a:p>
                  </a:txBody>
                  <a:tcPr marL="85725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2000" b="0" i="0" u="none" strike="noStrike" dirty="0">
                          <a:solidFill>
                            <a:srgbClr val="000000"/>
                          </a:solidFill>
                          <a:effectLst/>
                          <a:latin typeface="Segoe UI Light" panose="020B0502040204020203" pitchFamily="34" charset="0"/>
                        </a:rPr>
                        <a:t>Республика </a:t>
                      </a:r>
                      <a:r>
                        <a:rPr lang="ru-RU" sz="2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Segoe UI Light" panose="020B0502040204020203" pitchFamily="34" charset="0"/>
                        </a:rPr>
                        <a:t>Северная  </a:t>
                      </a:r>
                      <a:r>
                        <a:rPr lang="ru-RU" sz="2000" b="0" i="0" u="none" strike="noStrike" dirty="0">
                          <a:solidFill>
                            <a:srgbClr val="000000"/>
                          </a:solidFill>
                          <a:effectLst/>
                          <a:latin typeface="Segoe UI Light" panose="020B0502040204020203" pitchFamily="34" charset="0"/>
                        </a:rPr>
                        <a:t>Осетия-Алания</a:t>
                      </a:r>
                    </a:p>
                  </a:txBody>
                  <a:tcPr marL="85725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</a:tr>
              <a:tr h="287676">
                <a:tc>
                  <a:txBody>
                    <a:bodyPr/>
                    <a:lstStyle/>
                    <a:p>
                      <a:pPr algn="l" fontAlgn="b"/>
                      <a:r>
                        <a:rPr lang="ru-RU" sz="2000" b="0" i="0" u="none" strike="noStrike" dirty="0">
                          <a:solidFill>
                            <a:srgbClr val="000000"/>
                          </a:solidFill>
                          <a:effectLst/>
                          <a:latin typeface="Segoe UI Light" panose="020B0502040204020203" pitchFamily="34" charset="0"/>
                        </a:rPr>
                        <a:t>Калининградская </a:t>
                      </a:r>
                      <a:r>
                        <a:rPr lang="ru-RU" sz="20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Segoe UI Light" panose="020B0502040204020203" pitchFamily="34" charset="0"/>
                        </a:rPr>
                        <a:t>областъ</a:t>
                      </a:r>
                      <a:endParaRPr lang="ru-RU" sz="2000" b="0" i="0" u="none" strike="noStrike" dirty="0">
                        <a:solidFill>
                          <a:srgbClr val="000000"/>
                        </a:solidFill>
                        <a:effectLst/>
                        <a:latin typeface="Segoe UI Light" panose="020B0502040204020203" pitchFamily="34" charset="0"/>
                      </a:endParaRPr>
                    </a:p>
                  </a:txBody>
                  <a:tcPr marL="85725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2000" b="0" i="0" u="none" strike="noStrike" dirty="0">
                          <a:solidFill>
                            <a:srgbClr val="000000"/>
                          </a:solidFill>
                          <a:effectLst/>
                          <a:latin typeface="Segoe UI Light" panose="020B0502040204020203" pitchFamily="34" charset="0"/>
                        </a:rPr>
                        <a:t>Тамбовская область</a:t>
                      </a:r>
                    </a:p>
                  </a:txBody>
                  <a:tcPr marL="85725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2000" b="0" i="0" u="none" strike="noStrike" dirty="0">
                          <a:solidFill>
                            <a:srgbClr val="000000"/>
                          </a:solidFill>
                          <a:effectLst/>
                          <a:latin typeface="Segoe UI Light" panose="020B0502040204020203" pitchFamily="34" charset="0"/>
                        </a:rPr>
                        <a:t>Республика Тыва</a:t>
                      </a:r>
                    </a:p>
                  </a:txBody>
                  <a:tcPr marL="85725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</a:tr>
              <a:tr h="287676">
                <a:tc>
                  <a:txBody>
                    <a:bodyPr/>
                    <a:lstStyle/>
                    <a:p>
                      <a:pPr algn="l" fontAlgn="b"/>
                      <a:r>
                        <a:rPr lang="ru-RU" sz="2000" b="0" i="0" u="none" strike="noStrike" dirty="0">
                          <a:solidFill>
                            <a:srgbClr val="000000"/>
                          </a:solidFill>
                          <a:effectLst/>
                          <a:latin typeface="Segoe UI Light" panose="020B0502040204020203" pitchFamily="34" charset="0"/>
                        </a:rPr>
                        <a:t>Кемеровская область -Кузбасс</a:t>
                      </a:r>
                    </a:p>
                  </a:txBody>
                  <a:tcPr marL="85725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2000" b="0" i="0" u="none" strike="noStrike" dirty="0">
                          <a:solidFill>
                            <a:srgbClr val="000000"/>
                          </a:solidFill>
                          <a:effectLst/>
                          <a:latin typeface="Segoe UI Light" panose="020B0502040204020203" pitchFamily="34" charset="0"/>
                        </a:rPr>
                        <a:t>Тверская область</a:t>
                      </a:r>
                    </a:p>
                  </a:txBody>
                  <a:tcPr marL="85725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2000" b="0" i="0" u="none" strike="noStrike">
                          <a:solidFill>
                            <a:srgbClr val="000000"/>
                          </a:solidFill>
                          <a:effectLst/>
                          <a:latin typeface="Segoe UI Light" panose="020B0502040204020203" pitchFamily="34" charset="0"/>
                        </a:rPr>
                        <a:t>Республика Хакасия</a:t>
                      </a:r>
                    </a:p>
                  </a:txBody>
                  <a:tcPr marL="85725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</a:tr>
              <a:tr h="287676">
                <a:tc>
                  <a:txBody>
                    <a:bodyPr/>
                    <a:lstStyle/>
                    <a:p>
                      <a:pPr algn="l" fontAlgn="b"/>
                      <a:r>
                        <a:rPr lang="ru-RU" sz="2000" b="0" i="0" u="none" strike="noStrike" dirty="0">
                          <a:solidFill>
                            <a:srgbClr val="000000"/>
                          </a:solidFill>
                          <a:effectLst/>
                          <a:latin typeface="Segoe UI Light" panose="020B0502040204020203" pitchFamily="34" charset="0"/>
                        </a:rPr>
                        <a:t>Костромская область</a:t>
                      </a:r>
                    </a:p>
                  </a:txBody>
                  <a:tcPr marL="85725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2000" b="0" i="0" u="none" strike="noStrike" dirty="0">
                          <a:solidFill>
                            <a:srgbClr val="000000"/>
                          </a:solidFill>
                          <a:effectLst/>
                          <a:latin typeface="Segoe UI Light" panose="020B0502040204020203" pitchFamily="34" charset="0"/>
                        </a:rPr>
                        <a:t>Ульяновская область</a:t>
                      </a:r>
                    </a:p>
                  </a:txBody>
                  <a:tcPr marL="85725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2000" b="0" i="0" u="none" strike="noStrike" dirty="0">
                          <a:solidFill>
                            <a:srgbClr val="000000"/>
                          </a:solidFill>
                          <a:effectLst/>
                          <a:latin typeface="Segoe UI Light" panose="020B0502040204020203" pitchFamily="34" charset="0"/>
                        </a:rPr>
                        <a:t> Ненецкий АО</a:t>
                      </a:r>
                    </a:p>
                  </a:txBody>
                  <a:tcPr marL="85725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</a:tr>
              <a:tr h="287676">
                <a:tc>
                  <a:txBody>
                    <a:bodyPr/>
                    <a:lstStyle/>
                    <a:p>
                      <a:pPr algn="l" fontAlgn="b"/>
                      <a:r>
                        <a:rPr lang="ru-RU" sz="2000" b="0" i="0" u="none" strike="noStrike" dirty="0">
                          <a:solidFill>
                            <a:srgbClr val="000000"/>
                          </a:solidFill>
                          <a:effectLst/>
                          <a:latin typeface="Segoe UI Light" panose="020B0502040204020203" pitchFamily="34" charset="0"/>
                        </a:rPr>
                        <a:t>Ленинградская область</a:t>
                      </a:r>
                    </a:p>
                  </a:txBody>
                  <a:tcPr marL="85725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2000" b="0" i="0" u="none" strike="noStrike" dirty="0">
                          <a:solidFill>
                            <a:srgbClr val="000000"/>
                          </a:solidFill>
                          <a:effectLst/>
                          <a:latin typeface="Segoe UI Light" panose="020B0502040204020203" pitchFamily="34" charset="0"/>
                        </a:rPr>
                        <a:t>Республика Адыгея</a:t>
                      </a:r>
                    </a:p>
                  </a:txBody>
                  <a:tcPr marL="85725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2000" b="0" i="0" u="none" strike="noStrike" dirty="0">
                          <a:solidFill>
                            <a:srgbClr val="000000"/>
                          </a:solidFill>
                          <a:effectLst/>
                          <a:latin typeface="Segoe UI Light" panose="020B0502040204020203" pitchFamily="34" charset="0"/>
                        </a:rPr>
                        <a:t>Алтайский край</a:t>
                      </a:r>
                    </a:p>
                  </a:txBody>
                  <a:tcPr marL="85725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</a:tr>
              <a:tr h="287676">
                <a:tc>
                  <a:txBody>
                    <a:bodyPr/>
                    <a:lstStyle/>
                    <a:p>
                      <a:pPr algn="l" fontAlgn="b"/>
                      <a:r>
                        <a:rPr lang="ru-RU" sz="2000" b="0" i="0" u="none" strike="noStrike" dirty="0">
                          <a:solidFill>
                            <a:srgbClr val="000000"/>
                          </a:solidFill>
                          <a:effectLst/>
                          <a:latin typeface="Segoe UI Light" panose="020B0502040204020203" pitchFamily="34" charset="0"/>
                        </a:rPr>
                        <a:t>Новгородская область</a:t>
                      </a:r>
                    </a:p>
                  </a:txBody>
                  <a:tcPr marL="85725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2000" b="0" i="0" u="none" strike="noStrike" dirty="0">
                          <a:solidFill>
                            <a:srgbClr val="000000"/>
                          </a:solidFill>
                          <a:effectLst/>
                          <a:latin typeface="Segoe UI Light" panose="020B0502040204020203" pitchFamily="34" charset="0"/>
                        </a:rPr>
                        <a:t>Республика Алтай</a:t>
                      </a:r>
                    </a:p>
                  </a:txBody>
                  <a:tcPr marL="85725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2000" b="0" i="0" u="none" strike="noStrike" dirty="0">
                          <a:solidFill>
                            <a:srgbClr val="000000"/>
                          </a:solidFill>
                          <a:effectLst/>
                          <a:latin typeface="Segoe UI Light" panose="020B0502040204020203" pitchFamily="34" charset="0"/>
                        </a:rPr>
                        <a:t>Камчатский край</a:t>
                      </a:r>
                    </a:p>
                  </a:txBody>
                  <a:tcPr marL="85725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</a:tr>
              <a:tr h="287676">
                <a:tc>
                  <a:txBody>
                    <a:bodyPr/>
                    <a:lstStyle/>
                    <a:p>
                      <a:pPr algn="l" fontAlgn="b"/>
                      <a:r>
                        <a:rPr lang="ru-RU" sz="2000" b="0" i="0" u="none" strike="noStrike" dirty="0">
                          <a:solidFill>
                            <a:srgbClr val="000000"/>
                          </a:solidFill>
                          <a:effectLst/>
                          <a:latin typeface="Segoe UI Light" panose="020B0502040204020203" pitchFamily="34" charset="0"/>
                        </a:rPr>
                        <a:t>Новосибирская область</a:t>
                      </a:r>
                    </a:p>
                  </a:txBody>
                  <a:tcPr marL="85725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2000" b="0" i="0" u="none" strike="noStrike" dirty="0">
                          <a:solidFill>
                            <a:srgbClr val="000000"/>
                          </a:solidFill>
                          <a:effectLst/>
                          <a:latin typeface="Segoe UI Light" panose="020B0502040204020203" pitchFamily="34" charset="0"/>
                        </a:rPr>
                        <a:t>Республика Ингушетия</a:t>
                      </a:r>
                    </a:p>
                  </a:txBody>
                  <a:tcPr marL="85725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2000" b="0" i="0" u="none" strike="noStrike" dirty="0">
                          <a:solidFill>
                            <a:srgbClr val="000000"/>
                          </a:solidFill>
                          <a:effectLst/>
                          <a:latin typeface="Segoe UI Light" panose="020B0502040204020203" pitchFamily="34" charset="0"/>
                        </a:rPr>
                        <a:t>Приморский край</a:t>
                      </a:r>
                    </a:p>
                  </a:txBody>
                  <a:tcPr marL="85725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</a:tr>
              <a:tr h="287676">
                <a:tc>
                  <a:txBody>
                    <a:bodyPr/>
                    <a:lstStyle/>
                    <a:p>
                      <a:pPr algn="l" fontAlgn="b"/>
                      <a:r>
                        <a:rPr lang="ru-RU" sz="2000" b="0" i="0" u="none" strike="noStrike" dirty="0">
                          <a:solidFill>
                            <a:srgbClr val="000000"/>
                          </a:solidFill>
                          <a:effectLst/>
                          <a:latin typeface="Segoe UI Light" panose="020B0502040204020203" pitchFamily="34" charset="0"/>
                        </a:rPr>
                        <a:t>Оренбургская область</a:t>
                      </a:r>
                    </a:p>
                  </a:txBody>
                  <a:tcPr marL="85725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2000" b="0" i="0" u="none" strike="noStrike" dirty="0">
                          <a:solidFill>
                            <a:srgbClr val="000000"/>
                          </a:solidFill>
                          <a:effectLst/>
                          <a:latin typeface="Segoe UI Light" panose="020B0502040204020203" pitchFamily="34" charset="0"/>
                        </a:rPr>
                        <a:t>Республика Карелия</a:t>
                      </a:r>
                    </a:p>
                  </a:txBody>
                  <a:tcPr marL="85725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2000" b="0" i="0" u="none" strike="noStrike" dirty="0">
                          <a:solidFill>
                            <a:srgbClr val="000000"/>
                          </a:solidFill>
                          <a:effectLst/>
                          <a:latin typeface="Segoe UI Light" panose="020B0502040204020203" pitchFamily="34" charset="0"/>
                        </a:rPr>
                        <a:t>Хабаровский край</a:t>
                      </a:r>
                    </a:p>
                  </a:txBody>
                  <a:tcPr marL="85725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3365313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object 2"/>
          <p:cNvSpPr/>
          <p:nvPr/>
        </p:nvSpPr>
        <p:spPr>
          <a:xfrm flipV="1">
            <a:off x="5973" y="1060240"/>
            <a:ext cx="24372075" cy="748891"/>
          </a:xfrm>
          <a:custGeom>
            <a:avLst/>
            <a:gdLst/>
            <a:ahLst/>
            <a:cxnLst/>
            <a:rect l="l" t="t" r="r" b="b"/>
            <a:pathLst>
              <a:path w="4416425">
                <a:moveTo>
                  <a:pt x="0" y="0"/>
                </a:moveTo>
                <a:lnTo>
                  <a:pt x="4415994" y="0"/>
                </a:lnTo>
              </a:path>
            </a:pathLst>
          </a:custGeom>
          <a:ln w="12700">
            <a:solidFill>
              <a:schemeClr val="bg1">
                <a:lumMod val="85000"/>
              </a:schemeClr>
            </a:solidFill>
          </a:ln>
        </p:spPr>
        <p:txBody>
          <a:bodyPr wrap="square" lIns="0" tIns="0" rIns="0" bIns="0" rtlCol="0"/>
          <a:lstStyle/>
          <a:p>
            <a:endParaRPr sz="7600" dirty="0"/>
          </a:p>
        </p:txBody>
      </p:sp>
      <p:sp>
        <p:nvSpPr>
          <p:cNvPr id="42" name="TextBox 41"/>
          <p:cNvSpPr txBox="1"/>
          <p:nvPr/>
        </p:nvSpPr>
        <p:spPr>
          <a:xfrm>
            <a:off x="6575376" y="390183"/>
            <a:ext cx="17469248" cy="1477321"/>
          </a:xfrm>
          <a:prstGeom prst="rect">
            <a:avLst/>
          </a:prstGeom>
          <a:ln w="12700">
            <a:miter lim="400000"/>
          </a:ln>
        </p:spPr>
        <p:txBody>
          <a:bodyPr lIns="0" tIns="0" rIns="0" bIns="0" anchor="ctr">
            <a:noAutofit/>
          </a:bodyPr>
          <a:lstStyle>
            <a:lvl1pPr algn="r">
              <a:defRPr sz="4000">
                <a:solidFill>
                  <a:schemeClr val="bg2">
                    <a:lumMod val="50000"/>
                  </a:schemeClr>
                </a:solidFill>
                <a:latin typeface="Segoe UI Light" panose="020B0502040204020203" pitchFamily="34" charset="0"/>
                <a:ea typeface="+mn-ea"/>
                <a:cs typeface="Segoe UI Light" panose="020B0502040204020203" pitchFamily="34" charset="0"/>
                <a:sym typeface="Helvetica Neue Medium"/>
              </a:defRPr>
            </a:lvl1pPr>
            <a:lvl2pPr indent="0">
              <a:defRPr sz="11200" b="0">
                <a:latin typeface="+mn-lt"/>
                <a:ea typeface="+mn-ea"/>
                <a:cs typeface="+mn-cs"/>
                <a:sym typeface="Helvetica Neue Medium"/>
              </a:defRPr>
            </a:lvl2pPr>
            <a:lvl3pPr indent="0">
              <a:defRPr sz="11200" b="0">
                <a:latin typeface="+mn-lt"/>
                <a:ea typeface="+mn-ea"/>
                <a:cs typeface="+mn-cs"/>
                <a:sym typeface="Helvetica Neue Medium"/>
              </a:defRPr>
            </a:lvl3pPr>
            <a:lvl4pPr indent="0">
              <a:defRPr sz="11200" b="0">
                <a:latin typeface="+mn-lt"/>
                <a:ea typeface="+mn-ea"/>
                <a:cs typeface="+mn-cs"/>
                <a:sym typeface="Helvetica Neue Medium"/>
              </a:defRPr>
            </a:lvl4pPr>
            <a:lvl5pPr indent="0">
              <a:defRPr sz="11200" b="0">
                <a:latin typeface="+mn-lt"/>
                <a:ea typeface="+mn-ea"/>
                <a:cs typeface="+mn-cs"/>
                <a:sym typeface="Helvetica Neue Medium"/>
              </a:defRPr>
            </a:lvl5pPr>
            <a:lvl6pPr indent="0">
              <a:defRPr sz="11200" b="0">
                <a:latin typeface="+mn-lt"/>
                <a:ea typeface="+mn-ea"/>
                <a:cs typeface="+mn-cs"/>
                <a:sym typeface="Helvetica Neue Medium"/>
              </a:defRPr>
            </a:lvl6pPr>
            <a:lvl7pPr indent="0">
              <a:defRPr sz="11200" b="0">
                <a:latin typeface="+mn-lt"/>
                <a:ea typeface="+mn-ea"/>
                <a:cs typeface="+mn-cs"/>
                <a:sym typeface="Helvetica Neue Medium"/>
              </a:defRPr>
            </a:lvl7pPr>
            <a:lvl8pPr indent="0">
              <a:defRPr sz="11200" b="0">
                <a:latin typeface="+mn-lt"/>
                <a:ea typeface="+mn-ea"/>
                <a:cs typeface="+mn-cs"/>
                <a:sym typeface="Helvetica Neue Medium"/>
              </a:defRPr>
            </a:lvl8pPr>
            <a:lvl9pPr indent="0">
              <a:defRPr sz="11200" b="0">
                <a:latin typeface="+mn-lt"/>
                <a:ea typeface="+mn-ea"/>
                <a:cs typeface="+mn-cs"/>
                <a:sym typeface="Helvetica Neue Medium"/>
              </a:defRPr>
            </a:lvl9pPr>
          </a:lstStyle>
          <a:p>
            <a:endParaRPr lang="ru-RU" dirty="0"/>
          </a:p>
        </p:txBody>
      </p:sp>
      <p:sp>
        <p:nvSpPr>
          <p:cNvPr id="37" name="Прямоугольник 36"/>
          <p:cNvSpPr/>
          <p:nvPr/>
        </p:nvSpPr>
        <p:spPr>
          <a:xfrm>
            <a:off x="609600" y="162432"/>
            <a:ext cx="3860800" cy="16256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243834" tIns="121917" rIns="243834" bIns="121917" rtlCol="0" anchor="ctr"/>
          <a:lstStyle/>
          <a:p>
            <a:pPr algn="ctr"/>
            <a:endParaRPr lang="ru-RU" dirty="0"/>
          </a:p>
        </p:txBody>
      </p:sp>
      <p:pic>
        <p:nvPicPr>
          <p:cNvPr id="6" name="Рисунок 2"/>
          <p:cNvPicPr>
            <a:picLocks noChangeAspect="1"/>
          </p:cNvPicPr>
          <p:nvPr/>
        </p:nvPicPr>
        <p:blipFill>
          <a:blip r:embed="rId3"/>
          <a:stretch/>
        </p:blipFill>
        <p:spPr bwMode="auto">
          <a:xfrm>
            <a:off x="166664" y="521296"/>
            <a:ext cx="3456384" cy="1287835"/>
          </a:xfrm>
          <a:prstGeom prst="rect">
            <a:avLst/>
          </a:prstGeom>
        </p:spPr>
      </p:pic>
      <p:sp>
        <p:nvSpPr>
          <p:cNvPr id="7" name="Номер слайда 3"/>
          <p:cNvSpPr>
            <a:spLocks noGrp="1"/>
          </p:cNvSpPr>
          <p:nvPr>
            <p:ph type="sldNum" sz="quarter" idx="12"/>
          </p:nvPr>
        </p:nvSpPr>
        <p:spPr>
          <a:xfrm>
            <a:off x="23774997" y="13069539"/>
            <a:ext cx="245260" cy="410369"/>
          </a:xfrm>
        </p:spPr>
        <p:txBody>
          <a:bodyPr/>
          <a:lstStyle/>
          <a:p>
            <a:r>
              <a:rPr lang="ru-RU" sz="2000" dirty="0">
                <a:solidFill>
                  <a:schemeClr val="bg2"/>
                </a:solidFill>
              </a:rPr>
              <a:t>9</a:t>
            </a:r>
          </a:p>
        </p:txBody>
      </p:sp>
      <p:sp>
        <p:nvSpPr>
          <p:cNvPr id="2" name="Прямоугольник 1"/>
          <p:cNvSpPr/>
          <p:nvPr/>
        </p:nvSpPr>
        <p:spPr>
          <a:xfrm>
            <a:off x="3623048" y="0"/>
            <a:ext cx="20754999" cy="17543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>
              <a:lnSpc>
                <a:spcPct val="90000"/>
              </a:lnSpc>
              <a:spcBef>
                <a:spcPts val="1000"/>
              </a:spcBef>
            </a:pPr>
            <a:r>
              <a:rPr lang="ru-RU" sz="4000" dirty="0" smtClean="0">
                <a:solidFill>
                  <a:schemeClr val="tx1"/>
                </a:solidFill>
                <a:latin typeface="Segoe UI Light" panose="020B0502040204020203" pitchFamily="34" charset="0"/>
                <a:ea typeface="+mn-ea"/>
                <a:cs typeface="Segoe UI Light" panose="020B0502040204020203" pitchFamily="34" charset="0"/>
              </a:rPr>
              <a:t>Постановление Правительства РФ от 01.12.2021 г. № 2155 </a:t>
            </a:r>
            <a:r>
              <a:rPr lang="ru-RU" sz="4000" dirty="0">
                <a:solidFill>
                  <a:schemeClr val="tx1"/>
                </a:solidFill>
                <a:latin typeface="Segoe UI Light" panose="020B0502040204020203" pitchFamily="34" charset="0"/>
                <a:ea typeface="+mn-ea"/>
                <a:cs typeface="Segoe UI Light" panose="020B0502040204020203" pitchFamily="34" charset="0"/>
              </a:rPr>
              <a:t>«Об утверждении общих требований к порядку осуществления финансовыми органами субъектов </a:t>
            </a:r>
            <a:r>
              <a:rPr lang="ru-RU" sz="4000" dirty="0" smtClean="0">
                <a:solidFill>
                  <a:schemeClr val="tx1"/>
                </a:solidFill>
                <a:latin typeface="Segoe UI Light" panose="020B0502040204020203" pitchFamily="34" charset="0"/>
                <a:ea typeface="+mn-ea"/>
                <a:cs typeface="Segoe UI Light" panose="020B0502040204020203" pitchFamily="34" charset="0"/>
              </a:rPr>
              <a:t>РФ </a:t>
            </a:r>
            <a:r>
              <a:rPr lang="ru-RU" sz="4000" dirty="0">
                <a:solidFill>
                  <a:schemeClr val="tx1"/>
                </a:solidFill>
                <a:latin typeface="Segoe UI Light" panose="020B0502040204020203" pitchFamily="34" charset="0"/>
                <a:ea typeface="+mn-ea"/>
                <a:cs typeface="Segoe UI Light" panose="020B0502040204020203" pitchFamily="34" charset="0"/>
              </a:rPr>
              <a:t>(муниципальных образований) казначейского сопровождения </a:t>
            </a:r>
            <a:r>
              <a:rPr lang="ru-RU" sz="4000" dirty="0" smtClean="0">
                <a:solidFill>
                  <a:schemeClr val="tx1"/>
                </a:solidFill>
                <a:latin typeface="Segoe UI Light" panose="020B0502040204020203" pitchFamily="34" charset="0"/>
                <a:ea typeface="+mn-ea"/>
                <a:cs typeface="Segoe UI Light" panose="020B0502040204020203" pitchFamily="34" charset="0"/>
              </a:rPr>
              <a:t>средств» </a:t>
            </a:r>
            <a:endParaRPr lang="ru-RU" sz="4000" dirty="0">
              <a:solidFill>
                <a:schemeClr val="tx1"/>
              </a:solidFill>
              <a:latin typeface="Segoe UI Light" panose="020B0502040204020203" pitchFamily="34" charset="0"/>
              <a:ea typeface="+mn-ea"/>
              <a:cs typeface="Segoe UI Light" panose="020B0502040204020203" pitchFamily="34" charset="0"/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166664" y="2133912"/>
            <a:ext cx="24050672" cy="1117228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4000" dirty="0" smtClean="0">
                <a:solidFill>
                  <a:srgbClr val="125194"/>
                </a:solidFill>
                <a:latin typeface="Segoe UI Light" panose="020B0502040204020203" pitchFamily="34" charset="0"/>
                <a:ea typeface="+mn-ea"/>
                <a:cs typeface="Segoe UI Light" panose="020B0502040204020203" pitchFamily="34" charset="0"/>
              </a:rPr>
              <a:t>Порядок осуществления казначейского сопровождения целевых средств должен содержать следующие положения:</a:t>
            </a:r>
          </a:p>
          <a:p>
            <a:pPr marL="571500" indent="-571500" algn="l">
              <a:buFont typeface="Wingdings" panose="05000000000000000000" pitchFamily="2" charset="2"/>
              <a:buChar char="Ø"/>
            </a:pPr>
            <a:r>
              <a:rPr lang="ru-RU" sz="4000" dirty="0">
                <a:solidFill>
                  <a:schemeClr val="tx1"/>
                </a:solidFill>
                <a:latin typeface="Segoe UI Light" panose="020B0502040204020203" pitchFamily="34" charset="0"/>
                <a:ea typeface="+mn-ea"/>
                <a:cs typeface="Segoe UI Light" panose="020B0502040204020203" pitchFamily="34" charset="0"/>
              </a:rPr>
              <a:t>о</a:t>
            </a:r>
            <a:r>
              <a:rPr lang="ru-RU" sz="4000" dirty="0" smtClean="0">
                <a:solidFill>
                  <a:schemeClr val="tx1"/>
                </a:solidFill>
                <a:latin typeface="Segoe UI Light" panose="020B0502040204020203" pitchFamily="34" charset="0"/>
                <a:ea typeface="+mn-ea"/>
                <a:cs typeface="Segoe UI Light" panose="020B0502040204020203" pitchFamily="34" charset="0"/>
              </a:rPr>
              <a:t> предоставлении целевых средств на основании Г (М)К, договоров (соглашений), контрактов (договоров), содержащих условия, аналогичные условиям, установленным пунктом 2 статьи 242.23 Бюджетного кодекса РФ;</a:t>
            </a:r>
          </a:p>
          <a:p>
            <a:pPr marL="571500" indent="-571500" algn="l">
              <a:buFont typeface="Wingdings" panose="05000000000000000000" pitchFamily="2" charset="2"/>
              <a:buChar char="Ø"/>
            </a:pPr>
            <a:endParaRPr lang="ru-RU" sz="4000" dirty="0" smtClean="0">
              <a:solidFill>
                <a:schemeClr val="tx1"/>
              </a:solidFill>
              <a:latin typeface="Segoe UI Light" panose="020B0502040204020203" pitchFamily="34" charset="0"/>
              <a:ea typeface="+mn-ea"/>
              <a:cs typeface="Segoe UI Light" panose="020B0502040204020203" pitchFamily="34" charset="0"/>
            </a:endParaRPr>
          </a:p>
          <a:p>
            <a:pPr marL="571500" indent="-571500" algn="l">
              <a:buFont typeface="Wingdings" panose="05000000000000000000" pitchFamily="2" charset="2"/>
              <a:buChar char="Ø"/>
            </a:pPr>
            <a:r>
              <a:rPr lang="ru-RU" sz="4000" dirty="0">
                <a:solidFill>
                  <a:schemeClr val="tx1"/>
                </a:solidFill>
                <a:latin typeface="Segoe UI Light" panose="020B0502040204020203" pitchFamily="34" charset="0"/>
                <a:ea typeface="+mn-ea"/>
                <a:cs typeface="Segoe UI Light" panose="020B0502040204020203" pitchFamily="34" charset="0"/>
              </a:rPr>
              <a:t>об осуществлении операций с целевыми средствами на лицевых счетах, открываемых </a:t>
            </a:r>
            <a:r>
              <a:rPr lang="ru-RU" sz="4000" dirty="0" smtClean="0">
                <a:solidFill>
                  <a:schemeClr val="tx1"/>
                </a:solidFill>
                <a:latin typeface="Segoe UI Light" panose="020B0502040204020203" pitchFamily="34" charset="0"/>
                <a:ea typeface="+mn-ea"/>
                <a:cs typeface="Segoe UI Light" panose="020B0502040204020203" pitchFamily="34" charset="0"/>
              </a:rPr>
              <a:t>УКС в </a:t>
            </a:r>
            <a:r>
              <a:rPr lang="ru-RU" sz="4000" dirty="0">
                <a:solidFill>
                  <a:schemeClr val="tx1"/>
                </a:solidFill>
                <a:latin typeface="Segoe UI Light" panose="020B0502040204020203" pitchFamily="34" charset="0"/>
                <a:ea typeface="+mn-ea"/>
                <a:cs typeface="Segoe UI Light" panose="020B0502040204020203" pitchFamily="34" charset="0"/>
              </a:rPr>
              <a:t>финансовом органе субъекта </a:t>
            </a:r>
            <a:r>
              <a:rPr lang="ru-RU" sz="4000" dirty="0" smtClean="0">
                <a:solidFill>
                  <a:schemeClr val="tx1"/>
                </a:solidFill>
                <a:latin typeface="Segoe UI Light" panose="020B0502040204020203" pitchFamily="34" charset="0"/>
                <a:ea typeface="+mn-ea"/>
                <a:cs typeface="Segoe UI Light" panose="020B0502040204020203" pitchFamily="34" charset="0"/>
              </a:rPr>
              <a:t>РФ </a:t>
            </a:r>
            <a:r>
              <a:rPr lang="ru-RU" sz="4000" dirty="0">
                <a:solidFill>
                  <a:schemeClr val="tx1"/>
                </a:solidFill>
                <a:latin typeface="Segoe UI Light" panose="020B0502040204020203" pitchFamily="34" charset="0"/>
                <a:ea typeface="+mn-ea"/>
                <a:cs typeface="Segoe UI Light" panose="020B0502040204020203" pitchFamily="34" charset="0"/>
              </a:rPr>
              <a:t>(муниципального образования</a:t>
            </a:r>
            <a:r>
              <a:rPr lang="ru-RU" sz="4000" dirty="0" smtClean="0">
                <a:solidFill>
                  <a:schemeClr val="tx1"/>
                </a:solidFill>
                <a:latin typeface="Segoe UI Light" panose="020B0502040204020203" pitchFamily="34" charset="0"/>
                <a:ea typeface="+mn-ea"/>
                <a:cs typeface="Segoe UI Light" panose="020B0502040204020203" pitchFamily="34" charset="0"/>
              </a:rPr>
              <a:t>), </a:t>
            </a:r>
            <a:r>
              <a:rPr lang="ru-RU" sz="4000" dirty="0">
                <a:solidFill>
                  <a:schemeClr val="tx1"/>
                </a:solidFill>
                <a:latin typeface="Segoe UI Light" panose="020B0502040204020203" pitchFamily="34" charset="0"/>
                <a:ea typeface="+mn-ea"/>
                <a:cs typeface="Segoe UI Light" panose="020B0502040204020203" pitchFamily="34" charset="0"/>
              </a:rPr>
              <a:t>и необходимости соблюдения </a:t>
            </a:r>
            <a:r>
              <a:rPr lang="ru-RU" sz="4000" dirty="0" smtClean="0">
                <a:solidFill>
                  <a:schemeClr val="tx1"/>
                </a:solidFill>
                <a:latin typeface="Segoe UI Light" panose="020B0502040204020203" pitchFamily="34" charset="0"/>
                <a:ea typeface="+mn-ea"/>
                <a:cs typeface="Segoe UI Light" panose="020B0502040204020203" pitchFamily="34" charset="0"/>
              </a:rPr>
              <a:t>УКС условий </a:t>
            </a:r>
            <a:r>
              <a:rPr lang="ru-RU" sz="4000" dirty="0">
                <a:solidFill>
                  <a:schemeClr val="tx1"/>
                </a:solidFill>
                <a:latin typeface="Segoe UI Light" panose="020B0502040204020203" pitchFamily="34" charset="0"/>
                <a:ea typeface="+mn-ea"/>
                <a:cs typeface="Segoe UI Light" panose="020B0502040204020203" pitchFamily="34" charset="0"/>
              </a:rPr>
              <a:t>ведения и использования лицевого счета (режима лицевого счета), определенного пунктом 3 статьи 242.23 Бюджетного </a:t>
            </a:r>
            <a:r>
              <a:rPr lang="ru-RU" sz="4000" dirty="0" smtClean="0">
                <a:solidFill>
                  <a:schemeClr val="tx1"/>
                </a:solidFill>
                <a:latin typeface="Segoe UI Light" panose="020B0502040204020203" pitchFamily="34" charset="0"/>
                <a:ea typeface="+mn-ea"/>
                <a:cs typeface="Segoe UI Light" panose="020B0502040204020203" pitchFamily="34" charset="0"/>
              </a:rPr>
              <a:t>кодекса РФ; </a:t>
            </a:r>
          </a:p>
          <a:p>
            <a:pPr marL="571500" indent="-571500" algn="l">
              <a:buFont typeface="Wingdings" panose="05000000000000000000" pitchFamily="2" charset="2"/>
              <a:buChar char="Ø"/>
            </a:pPr>
            <a:endParaRPr lang="ru-RU" sz="4000" dirty="0" smtClean="0">
              <a:solidFill>
                <a:schemeClr val="tx1"/>
              </a:solidFill>
              <a:latin typeface="Segoe UI Light" panose="020B0502040204020203" pitchFamily="34" charset="0"/>
              <a:ea typeface="+mn-ea"/>
              <a:cs typeface="Segoe UI Light" panose="020B0502040204020203" pitchFamily="34" charset="0"/>
            </a:endParaRPr>
          </a:p>
          <a:p>
            <a:pPr marL="571500" indent="-571500" algn="l">
              <a:buFont typeface="Wingdings" panose="05000000000000000000" pitchFamily="2" charset="2"/>
              <a:buChar char="Ø"/>
            </a:pPr>
            <a:r>
              <a:rPr lang="ru-RU" sz="4000" dirty="0">
                <a:solidFill>
                  <a:schemeClr val="tx1"/>
                </a:solidFill>
                <a:latin typeface="Segoe UI Light" panose="020B0502040204020203" pitchFamily="34" charset="0"/>
                <a:ea typeface="+mn-ea"/>
                <a:cs typeface="Segoe UI Light" panose="020B0502040204020203" pitchFamily="34" charset="0"/>
              </a:rPr>
              <a:t>о проведении </a:t>
            </a:r>
            <a:r>
              <a:rPr lang="ru-RU" sz="4000" dirty="0" smtClean="0">
                <a:solidFill>
                  <a:schemeClr val="tx1"/>
                </a:solidFill>
                <a:latin typeface="Segoe UI Light" panose="020B0502040204020203" pitchFamily="34" charset="0"/>
                <a:ea typeface="+mn-ea"/>
                <a:cs typeface="Segoe UI Light" panose="020B0502040204020203" pitchFamily="34" charset="0"/>
              </a:rPr>
              <a:t>ТОФК в </a:t>
            </a:r>
            <a:r>
              <a:rPr lang="ru-RU" sz="4000" dirty="0">
                <a:solidFill>
                  <a:schemeClr val="tx1"/>
                </a:solidFill>
                <a:latin typeface="Segoe UI Light" panose="020B0502040204020203" pitchFamily="34" charset="0"/>
                <a:ea typeface="+mn-ea"/>
                <a:cs typeface="Segoe UI Light" panose="020B0502040204020203" pitchFamily="34" charset="0"/>
              </a:rPr>
              <a:t>порядке, установленном Правительством Российской Федерации в соответствии со статьей 242.13.1 Бюджетного </a:t>
            </a:r>
            <a:r>
              <a:rPr lang="ru-RU" sz="4000" dirty="0" smtClean="0">
                <a:solidFill>
                  <a:schemeClr val="tx1"/>
                </a:solidFill>
                <a:latin typeface="Segoe UI Light" panose="020B0502040204020203" pitchFamily="34" charset="0"/>
                <a:ea typeface="+mn-ea"/>
                <a:cs typeface="Segoe UI Light" panose="020B0502040204020203" pitchFamily="34" charset="0"/>
              </a:rPr>
              <a:t>кодекса РФ, </a:t>
            </a:r>
            <a:r>
              <a:rPr lang="ru-RU" sz="4000" dirty="0">
                <a:solidFill>
                  <a:schemeClr val="tx1"/>
                </a:solidFill>
                <a:latin typeface="Segoe UI Light" panose="020B0502040204020203" pitchFamily="34" charset="0"/>
                <a:ea typeface="+mn-ea"/>
                <a:cs typeface="Segoe UI Light" panose="020B0502040204020203" pitchFamily="34" charset="0"/>
              </a:rPr>
              <a:t>бюджетного мониторинга при открытии лицевых счетов и осуществлении операций на указанных лицевых </a:t>
            </a:r>
            <a:r>
              <a:rPr lang="ru-RU" sz="4000" dirty="0" smtClean="0">
                <a:solidFill>
                  <a:schemeClr val="tx1"/>
                </a:solidFill>
                <a:latin typeface="Segoe UI Light" panose="020B0502040204020203" pitchFamily="34" charset="0"/>
                <a:ea typeface="+mn-ea"/>
                <a:cs typeface="Segoe UI Light" panose="020B0502040204020203" pitchFamily="34" charset="0"/>
              </a:rPr>
              <a:t>счетах;</a:t>
            </a:r>
          </a:p>
          <a:p>
            <a:pPr marL="571500" indent="-571500" algn="l">
              <a:buFont typeface="Wingdings" panose="05000000000000000000" pitchFamily="2" charset="2"/>
              <a:buChar char="Ø"/>
            </a:pPr>
            <a:endParaRPr lang="ru-RU" sz="4000" dirty="0" smtClean="0">
              <a:solidFill>
                <a:schemeClr val="tx1"/>
              </a:solidFill>
              <a:latin typeface="Segoe UI Light" panose="020B0502040204020203" pitchFamily="34" charset="0"/>
              <a:ea typeface="+mn-ea"/>
              <a:cs typeface="Segoe UI Light" panose="020B0502040204020203" pitchFamily="34" charset="0"/>
            </a:endParaRPr>
          </a:p>
          <a:p>
            <a:pPr marL="571500" indent="-571500" algn="l">
              <a:buFont typeface="Wingdings" panose="05000000000000000000" pitchFamily="2" charset="2"/>
              <a:buChar char="Ø"/>
            </a:pPr>
            <a:r>
              <a:rPr lang="ru-RU" sz="4000" dirty="0">
                <a:solidFill>
                  <a:schemeClr val="tx1"/>
                </a:solidFill>
                <a:latin typeface="Segoe UI Light" panose="020B0502040204020203" pitchFamily="34" charset="0"/>
                <a:ea typeface="+mn-ea"/>
                <a:cs typeface="Segoe UI Light" panose="020B0502040204020203" pitchFamily="34" charset="0"/>
              </a:rPr>
              <a:t>о проведении операций с целевыми средствами на лицевых счетах после осуществления финансовым органом субъекта </a:t>
            </a:r>
            <a:r>
              <a:rPr lang="ru-RU" sz="4000" dirty="0" smtClean="0">
                <a:solidFill>
                  <a:schemeClr val="tx1"/>
                </a:solidFill>
                <a:latin typeface="Segoe UI Light" panose="020B0502040204020203" pitchFamily="34" charset="0"/>
                <a:ea typeface="+mn-ea"/>
                <a:cs typeface="Segoe UI Light" panose="020B0502040204020203" pitchFamily="34" charset="0"/>
              </a:rPr>
              <a:t>РФ </a:t>
            </a:r>
            <a:r>
              <a:rPr lang="ru-RU" sz="4000" dirty="0">
                <a:solidFill>
                  <a:schemeClr val="tx1"/>
                </a:solidFill>
                <a:latin typeface="Segoe UI Light" panose="020B0502040204020203" pitchFamily="34" charset="0"/>
                <a:ea typeface="+mn-ea"/>
                <a:cs typeface="Segoe UI Light" panose="020B0502040204020203" pitchFamily="34" charset="0"/>
              </a:rPr>
              <a:t>(муниципального образования) санкционирования указанных </a:t>
            </a:r>
            <a:r>
              <a:rPr lang="ru-RU" sz="4000" dirty="0" smtClean="0">
                <a:solidFill>
                  <a:schemeClr val="tx1"/>
                </a:solidFill>
                <a:latin typeface="Segoe UI Light" panose="020B0502040204020203" pitchFamily="34" charset="0"/>
                <a:ea typeface="+mn-ea"/>
                <a:cs typeface="Segoe UI Light" panose="020B0502040204020203" pitchFamily="34" charset="0"/>
              </a:rPr>
              <a:t>операций; </a:t>
            </a:r>
          </a:p>
          <a:p>
            <a:pPr algn="l"/>
            <a:endParaRPr lang="ru-RU" sz="4000" dirty="0" smtClean="0">
              <a:solidFill>
                <a:schemeClr val="tx1"/>
              </a:solidFill>
              <a:latin typeface="Segoe UI Light" panose="020B0502040204020203" pitchFamily="34" charset="0"/>
              <a:ea typeface="+mn-ea"/>
              <a:cs typeface="Segoe UI Light" panose="020B0502040204020203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705570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object 2"/>
          <p:cNvSpPr/>
          <p:nvPr/>
        </p:nvSpPr>
        <p:spPr>
          <a:xfrm flipV="1">
            <a:off x="5973" y="1060240"/>
            <a:ext cx="24372075" cy="748891"/>
          </a:xfrm>
          <a:custGeom>
            <a:avLst/>
            <a:gdLst/>
            <a:ahLst/>
            <a:cxnLst/>
            <a:rect l="l" t="t" r="r" b="b"/>
            <a:pathLst>
              <a:path w="4416425">
                <a:moveTo>
                  <a:pt x="0" y="0"/>
                </a:moveTo>
                <a:lnTo>
                  <a:pt x="4415994" y="0"/>
                </a:lnTo>
              </a:path>
            </a:pathLst>
          </a:custGeom>
          <a:ln w="12700">
            <a:solidFill>
              <a:schemeClr val="bg1">
                <a:lumMod val="85000"/>
              </a:schemeClr>
            </a:solidFill>
          </a:ln>
        </p:spPr>
        <p:txBody>
          <a:bodyPr wrap="square" lIns="0" tIns="0" rIns="0" bIns="0" rtlCol="0"/>
          <a:lstStyle/>
          <a:p>
            <a:endParaRPr sz="7600" dirty="0"/>
          </a:p>
        </p:txBody>
      </p:sp>
      <p:sp>
        <p:nvSpPr>
          <p:cNvPr id="42" name="TextBox 41"/>
          <p:cNvSpPr txBox="1"/>
          <p:nvPr/>
        </p:nvSpPr>
        <p:spPr>
          <a:xfrm>
            <a:off x="6575376" y="390183"/>
            <a:ext cx="17469248" cy="1477321"/>
          </a:xfrm>
          <a:prstGeom prst="rect">
            <a:avLst/>
          </a:prstGeom>
          <a:ln w="12700">
            <a:miter lim="400000"/>
          </a:ln>
        </p:spPr>
        <p:txBody>
          <a:bodyPr lIns="0" tIns="0" rIns="0" bIns="0" anchor="ctr">
            <a:noAutofit/>
          </a:bodyPr>
          <a:lstStyle>
            <a:lvl1pPr algn="r">
              <a:defRPr sz="4000">
                <a:solidFill>
                  <a:schemeClr val="bg2">
                    <a:lumMod val="50000"/>
                  </a:schemeClr>
                </a:solidFill>
                <a:latin typeface="Segoe UI Light" panose="020B0502040204020203" pitchFamily="34" charset="0"/>
                <a:ea typeface="+mn-ea"/>
                <a:cs typeface="Segoe UI Light" panose="020B0502040204020203" pitchFamily="34" charset="0"/>
                <a:sym typeface="Helvetica Neue Medium"/>
              </a:defRPr>
            </a:lvl1pPr>
            <a:lvl2pPr indent="0">
              <a:defRPr sz="11200" b="0">
                <a:latin typeface="+mn-lt"/>
                <a:ea typeface="+mn-ea"/>
                <a:cs typeface="+mn-cs"/>
                <a:sym typeface="Helvetica Neue Medium"/>
              </a:defRPr>
            </a:lvl2pPr>
            <a:lvl3pPr indent="0">
              <a:defRPr sz="11200" b="0">
                <a:latin typeface="+mn-lt"/>
                <a:ea typeface="+mn-ea"/>
                <a:cs typeface="+mn-cs"/>
                <a:sym typeface="Helvetica Neue Medium"/>
              </a:defRPr>
            </a:lvl3pPr>
            <a:lvl4pPr indent="0">
              <a:defRPr sz="11200" b="0">
                <a:latin typeface="+mn-lt"/>
                <a:ea typeface="+mn-ea"/>
                <a:cs typeface="+mn-cs"/>
                <a:sym typeface="Helvetica Neue Medium"/>
              </a:defRPr>
            </a:lvl4pPr>
            <a:lvl5pPr indent="0">
              <a:defRPr sz="11200" b="0">
                <a:latin typeface="+mn-lt"/>
                <a:ea typeface="+mn-ea"/>
                <a:cs typeface="+mn-cs"/>
                <a:sym typeface="Helvetica Neue Medium"/>
              </a:defRPr>
            </a:lvl5pPr>
            <a:lvl6pPr indent="0">
              <a:defRPr sz="11200" b="0">
                <a:latin typeface="+mn-lt"/>
                <a:ea typeface="+mn-ea"/>
                <a:cs typeface="+mn-cs"/>
                <a:sym typeface="Helvetica Neue Medium"/>
              </a:defRPr>
            </a:lvl6pPr>
            <a:lvl7pPr indent="0">
              <a:defRPr sz="11200" b="0">
                <a:latin typeface="+mn-lt"/>
                <a:ea typeface="+mn-ea"/>
                <a:cs typeface="+mn-cs"/>
                <a:sym typeface="Helvetica Neue Medium"/>
              </a:defRPr>
            </a:lvl7pPr>
            <a:lvl8pPr indent="0">
              <a:defRPr sz="11200" b="0">
                <a:latin typeface="+mn-lt"/>
                <a:ea typeface="+mn-ea"/>
                <a:cs typeface="+mn-cs"/>
                <a:sym typeface="Helvetica Neue Medium"/>
              </a:defRPr>
            </a:lvl8pPr>
            <a:lvl9pPr indent="0">
              <a:defRPr sz="11200" b="0">
                <a:latin typeface="+mn-lt"/>
                <a:ea typeface="+mn-ea"/>
                <a:cs typeface="+mn-cs"/>
                <a:sym typeface="Helvetica Neue Medium"/>
              </a:defRPr>
            </a:lvl9pPr>
          </a:lstStyle>
          <a:p>
            <a:endParaRPr lang="ru-RU" dirty="0"/>
          </a:p>
        </p:txBody>
      </p:sp>
      <p:sp>
        <p:nvSpPr>
          <p:cNvPr id="37" name="Прямоугольник 36"/>
          <p:cNvSpPr/>
          <p:nvPr/>
        </p:nvSpPr>
        <p:spPr>
          <a:xfrm>
            <a:off x="609600" y="162432"/>
            <a:ext cx="3860800" cy="16256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243834" tIns="121917" rIns="243834" bIns="121917" rtlCol="0" anchor="ctr"/>
          <a:lstStyle/>
          <a:p>
            <a:pPr algn="ctr"/>
            <a:endParaRPr lang="ru-RU" dirty="0"/>
          </a:p>
        </p:txBody>
      </p:sp>
      <p:pic>
        <p:nvPicPr>
          <p:cNvPr id="6" name="Рисунок 2"/>
          <p:cNvPicPr>
            <a:picLocks noChangeAspect="1"/>
          </p:cNvPicPr>
          <p:nvPr/>
        </p:nvPicPr>
        <p:blipFill>
          <a:blip r:embed="rId3"/>
          <a:stretch/>
        </p:blipFill>
        <p:spPr bwMode="auto">
          <a:xfrm>
            <a:off x="166664" y="521296"/>
            <a:ext cx="3456384" cy="1287835"/>
          </a:xfrm>
          <a:prstGeom prst="rect">
            <a:avLst/>
          </a:prstGeom>
        </p:spPr>
      </p:pic>
      <p:sp>
        <p:nvSpPr>
          <p:cNvPr id="7" name="Номер слайда 3"/>
          <p:cNvSpPr>
            <a:spLocks noGrp="1"/>
          </p:cNvSpPr>
          <p:nvPr>
            <p:ph type="sldNum" sz="quarter" idx="12"/>
          </p:nvPr>
        </p:nvSpPr>
        <p:spPr>
          <a:xfrm>
            <a:off x="23913116" y="13011199"/>
            <a:ext cx="387927" cy="718145"/>
          </a:xfrm>
        </p:spPr>
        <p:txBody>
          <a:bodyPr/>
          <a:lstStyle/>
          <a:p>
            <a:r>
              <a:rPr lang="ru-RU" sz="2000" dirty="0" smtClean="0">
                <a:solidFill>
                  <a:schemeClr val="bg2"/>
                </a:solidFill>
              </a:rPr>
              <a:t>10</a:t>
            </a:r>
          </a:p>
          <a:p>
            <a:endParaRPr lang="ru-RU" sz="2000" dirty="0">
              <a:solidFill>
                <a:schemeClr val="bg2"/>
              </a:solidFill>
            </a:endParaRPr>
          </a:p>
        </p:txBody>
      </p:sp>
      <p:sp>
        <p:nvSpPr>
          <p:cNvPr id="2" name="Прямоугольник 1"/>
          <p:cNvSpPr/>
          <p:nvPr/>
        </p:nvSpPr>
        <p:spPr>
          <a:xfrm>
            <a:off x="3623048" y="0"/>
            <a:ext cx="20754999" cy="17543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>
              <a:lnSpc>
                <a:spcPct val="90000"/>
              </a:lnSpc>
              <a:spcBef>
                <a:spcPts val="1000"/>
              </a:spcBef>
            </a:pPr>
            <a:r>
              <a:rPr lang="ru-RU" sz="4000" dirty="0">
                <a:solidFill>
                  <a:schemeClr val="tx1"/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Постановление Правительства РФ от 01.12.2021 г. № 2155 «Об утверждении общих требований к порядку осуществления финансовыми органами субъектов РФ (муниципальных образований) казначейского сопровождения средств» </a:t>
            </a:r>
          </a:p>
        </p:txBody>
      </p:sp>
      <p:sp>
        <p:nvSpPr>
          <p:cNvPr id="3" name="Прямоугольник 2"/>
          <p:cNvSpPr/>
          <p:nvPr/>
        </p:nvSpPr>
        <p:spPr>
          <a:xfrm>
            <a:off x="166664" y="1838910"/>
            <a:ext cx="24050672" cy="93256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ru-RU" sz="4000" dirty="0" smtClean="0">
              <a:solidFill>
                <a:srgbClr val="125194"/>
              </a:solidFill>
              <a:latin typeface="Segoe UI Light" panose="020B0502040204020203" pitchFamily="34" charset="0"/>
              <a:ea typeface="+mn-ea"/>
              <a:cs typeface="Segoe UI Light" panose="020B0502040204020203" pitchFamily="34" charset="0"/>
            </a:endParaRPr>
          </a:p>
          <a:p>
            <a:r>
              <a:rPr lang="ru-RU" sz="4000" dirty="0" smtClean="0">
                <a:solidFill>
                  <a:srgbClr val="125194"/>
                </a:solidFill>
                <a:latin typeface="Segoe UI Light" panose="020B0502040204020203" pitchFamily="34" charset="0"/>
                <a:ea typeface="+mn-ea"/>
                <a:cs typeface="Segoe UI Light" panose="020B0502040204020203" pitchFamily="34" charset="0"/>
              </a:rPr>
              <a:t>Порядок осуществления казначейского сопровождения целевых средств должен содержать следующие положения:</a:t>
            </a:r>
          </a:p>
          <a:p>
            <a:pPr algn="l"/>
            <a:endParaRPr lang="ru-RU" sz="4000" dirty="0" smtClean="0">
              <a:solidFill>
                <a:srgbClr val="FF0000"/>
              </a:solidFill>
              <a:latin typeface="Segoe UI Light" panose="020B0502040204020203" pitchFamily="34" charset="0"/>
              <a:ea typeface="+mn-ea"/>
              <a:cs typeface="Segoe UI Light" panose="020B0502040204020203" pitchFamily="34" charset="0"/>
            </a:endParaRPr>
          </a:p>
          <a:p>
            <a:pPr marL="571500" indent="-571500" algn="l">
              <a:buFont typeface="Wingdings" panose="05000000000000000000" pitchFamily="2" charset="2"/>
              <a:buChar char="Ø"/>
            </a:pPr>
            <a:r>
              <a:rPr lang="ru-RU" sz="4000" dirty="0">
                <a:solidFill>
                  <a:schemeClr val="tx1"/>
                </a:solidFill>
                <a:latin typeface="Segoe UI Light" panose="020B0502040204020203" pitchFamily="34" charset="0"/>
                <a:ea typeface="+mn-ea"/>
                <a:cs typeface="Segoe UI Light" panose="020B0502040204020203" pitchFamily="34" charset="0"/>
              </a:rPr>
              <a:t>о ежедневном предоставлении информации о </a:t>
            </a:r>
            <a:r>
              <a:rPr lang="ru-RU" sz="4000" dirty="0" smtClean="0">
                <a:solidFill>
                  <a:schemeClr val="tx1"/>
                </a:solidFill>
                <a:latin typeface="Segoe UI Light" panose="020B0502040204020203" pitchFamily="34" charset="0"/>
                <a:ea typeface="+mn-ea"/>
                <a:cs typeface="Segoe UI Light" panose="020B0502040204020203" pitchFamily="34" charset="0"/>
              </a:rPr>
              <a:t>Г(М)К, </a:t>
            </a:r>
            <a:r>
              <a:rPr lang="ru-RU" sz="4000" dirty="0">
                <a:solidFill>
                  <a:schemeClr val="tx1"/>
                </a:solidFill>
                <a:latin typeface="Segoe UI Light" panose="020B0502040204020203" pitchFamily="34" charset="0"/>
                <a:ea typeface="+mn-ea"/>
                <a:cs typeface="Segoe UI Light" panose="020B0502040204020203" pitchFamily="34" charset="0"/>
              </a:rPr>
              <a:t>договорах (соглашениях), контрактах (договорах), о лицевых счетах и об операциях по зачислению и списанию целевых средств, отраженных на лицевых счетах, в информационные системы, оператором которых является Федеральное казначейство по форматам, утвержденным Федеральным казначейством, либо об использовании финансовым органом субъекта </a:t>
            </a:r>
            <a:r>
              <a:rPr lang="ru-RU" sz="4000" dirty="0" smtClean="0">
                <a:solidFill>
                  <a:schemeClr val="tx1"/>
                </a:solidFill>
                <a:latin typeface="Segoe UI Light" panose="020B0502040204020203" pitchFamily="34" charset="0"/>
                <a:ea typeface="+mn-ea"/>
                <a:cs typeface="Segoe UI Light" panose="020B0502040204020203" pitchFamily="34" charset="0"/>
              </a:rPr>
              <a:t>РФ (муниципальным </a:t>
            </a:r>
            <a:r>
              <a:rPr lang="ru-RU" sz="4000" dirty="0">
                <a:solidFill>
                  <a:schemeClr val="tx1"/>
                </a:solidFill>
                <a:latin typeface="Segoe UI Light" panose="020B0502040204020203" pitchFamily="34" charset="0"/>
                <a:ea typeface="+mn-ea"/>
                <a:cs typeface="Segoe UI Light" panose="020B0502040204020203" pitchFamily="34" charset="0"/>
              </a:rPr>
              <a:t>образованием) модулей, подсистем </a:t>
            </a:r>
            <a:r>
              <a:rPr lang="ru-RU" sz="4000" dirty="0" smtClean="0">
                <a:solidFill>
                  <a:schemeClr val="tx1"/>
                </a:solidFill>
                <a:latin typeface="Segoe UI Light" panose="020B0502040204020203" pitchFamily="34" charset="0"/>
                <a:ea typeface="+mn-ea"/>
                <a:cs typeface="Segoe UI Light" panose="020B0502040204020203" pitchFamily="34" charset="0"/>
              </a:rPr>
              <a:t>ГИИС «Электронный </a:t>
            </a:r>
            <a:r>
              <a:rPr lang="ru-RU" sz="4000" dirty="0">
                <a:solidFill>
                  <a:schemeClr val="tx1"/>
                </a:solidFill>
                <a:latin typeface="Segoe UI Light" panose="020B0502040204020203" pitchFamily="34" charset="0"/>
                <a:ea typeface="+mn-ea"/>
                <a:cs typeface="Segoe UI Light" panose="020B0502040204020203" pitchFamily="34" charset="0"/>
              </a:rPr>
              <a:t>бюджет», оператором которых является Федеральное казначейство для открытия лицевых счетов </a:t>
            </a:r>
            <a:r>
              <a:rPr lang="ru-RU" sz="4000" dirty="0" smtClean="0">
                <a:solidFill>
                  <a:schemeClr val="tx1"/>
                </a:solidFill>
                <a:latin typeface="Segoe UI Light" panose="020B0502040204020203" pitchFamily="34" charset="0"/>
                <a:ea typeface="+mn-ea"/>
                <a:cs typeface="Segoe UI Light" panose="020B0502040204020203" pitchFamily="34" charset="0"/>
              </a:rPr>
              <a:t>УКС и </a:t>
            </a:r>
            <a:r>
              <a:rPr lang="ru-RU" sz="4000" dirty="0">
                <a:solidFill>
                  <a:schemeClr val="tx1"/>
                </a:solidFill>
                <a:latin typeface="Segoe UI Light" panose="020B0502040204020203" pitchFamily="34" charset="0"/>
                <a:ea typeface="+mn-ea"/>
                <a:cs typeface="Segoe UI Light" panose="020B0502040204020203" pitchFamily="34" charset="0"/>
              </a:rPr>
              <a:t>отражения операций по зачислению и списанию целевых средств на указанных лицевых </a:t>
            </a:r>
            <a:r>
              <a:rPr lang="ru-RU" sz="4000" dirty="0" smtClean="0">
                <a:solidFill>
                  <a:schemeClr val="tx1"/>
                </a:solidFill>
                <a:latin typeface="Segoe UI Light" panose="020B0502040204020203" pitchFamily="34" charset="0"/>
                <a:ea typeface="+mn-ea"/>
                <a:cs typeface="Segoe UI Light" panose="020B0502040204020203" pitchFamily="34" charset="0"/>
              </a:rPr>
              <a:t>счетах;</a:t>
            </a:r>
          </a:p>
          <a:p>
            <a:pPr algn="l"/>
            <a:r>
              <a:rPr lang="ru-RU" sz="4000" dirty="0" smtClean="0">
                <a:solidFill>
                  <a:schemeClr val="tx1"/>
                </a:solidFill>
                <a:latin typeface="Segoe UI Light" panose="020B0502040204020203" pitchFamily="34" charset="0"/>
                <a:ea typeface="+mn-ea"/>
                <a:cs typeface="Segoe UI Light" panose="020B0502040204020203" pitchFamily="34" charset="0"/>
              </a:rPr>
              <a:t> </a:t>
            </a:r>
          </a:p>
          <a:p>
            <a:pPr marL="571500" indent="-571500" algn="l">
              <a:buFont typeface="Wingdings" panose="05000000000000000000" pitchFamily="2" charset="2"/>
              <a:buChar char="Ø"/>
            </a:pPr>
            <a:r>
              <a:rPr lang="ru-RU" sz="4000" dirty="0">
                <a:solidFill>
                  <a:schemeClr val="tx1"/>
                </a:solidFill>
                <a:latin typeface="Segoe UI Light" panose="020B0502040204020203" pitchFamily="34" charset="0"/>
                <a:ea typeface="+mn-ea"/>
                <a:cs typeface="Segoe UI Light" panose="020B0502040204020203" pitchFamily="34" charset="0"/>
              </a:rPr>
              <a:t>иные положения, регулирующие порядок казначейского сопровождения в соответствии с Бюджетным кодексом </a:t>
            </a:r>
            <a:r>
              <a:rPr lang="ru-RU" sz="4000" dirty="0" smtClean="0">
                <a:solidFill>
                  <a:schemeClr val="tx1"/>
                </a:solidFill>
                <a:latin typeface="Segoe UI Light" panose="020B0502040204020203" pitchFamily="34" charset="0"/>
                <a:ea typeface="+mn-ea"/>
                <a:cs typeface="Segoe UI Light" panose="020B0502040204020203" pitchFamily="34" charset="0"/>
              </a:rPr>
              <a:t> РФ (при </a:t>
            </a:r>
            <a:r>
              <a:rPr lang="ru-RU" sz="4000" dirty="0">
                <a:solidFill>
                  <a:schemeClr val="tx1"/>
                </a:solidFill>
                <a:latin typeface="Segoe UI Light" panose="020B0502040204020203" pitchFamily="34" charset="0"/>
                <a:ea typeface="+mn-ea"/>
                <a:cs typeface="Segoe UI Light" panose="020B0502040204020203" pitchFamily="34" charset="0"/>
              </a:rPr>
              <a:t>необходимости</a:t>
            </a:r>
            <a:r>
              <a:rPr lang="ru-RU" sz="4000" dirty="0" smtClean="0">
                <a:solidFill>
                  <a:schemeClr val="tx1"/>
                </a:solidFill>
                <a:latin typeface="Segoe UI Light" panose="020B0502040204020203" pitchFamily="34" charset="0"/>
                <a:ea typeface="+mn-ea"/>
                <a:cs typeface="Segoe UI Light" panose="020B0502040204020203" pitchFamily="34" charset="0"/>
              </a:rPr>
              <a:t>).</a:t>
            </a:r>
          </a:p>
          <a:p>
            <a:pPr algn="l"/>
            <a:endParaRPr lang="ru-RU" sz="4000" dirty="0" smtClean="0">
              <a:solidFill>
                <a:schemeClr val="tx1"/>
              </a:solidFill>
              <a:latin typeface="Segoe UI Light" panose="020B0502040204020203" pitchFamily="34" charset="0"/>
              <a:ea typeface="+mn-ea"/>
              <a:cs typeface="Segoe UI Light" panose="020B0502040204020203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859343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object 2"/>
          <p:cNvSpPr/>
          <p:nvPr/>
        </p:nvSpPr>
        <p:spPr>
          <a:xfrm flipV="1">
            <a:off x="5972" y="1229124"/>
            <a:ext cx="24372075" cy="748891"/>
          </a:xfrm>
          <a:custGeom>
            <a:avLst/>
            <a:gdLst/>
            <a:ahLst/>
            <a:cxnLst/>
            <a:rect l="l" t="t" r="r" b="b"/>
            <a:pathLst>
              <a:path w="4416425">
                <a:moveTo>
                  <a:pt x="0" y="0"/>
                </a:moveTo>
                <a:lnTo>
                  <a:pt x="4415994" y="0"/>
                </a:lnTo>
              </a:path>
            </a:pathLst>
          </a:custGeom>
          <a:ln w="12700">
            <a:solidFill>
              <a:schemeClr val="bg1">
                <a:lumMod val="85000"/>
              </a:schemeClr>
            </a:solidFill>
          </a:ln>
        </p:spPr>
        <p:txBody>
          <a:bodyPr wrap="square" lIns="0" tIns="0" rIns="0" bIns="0" rtlCol="0"/>
          <a:lstStyle/>
          <a:p>
            <a:endParaRPr sz="7600" dirty="0"/>
          </a:p>
        </p:txBody>
      </p:sp>
      <p:sp>
        <p:nvSpPr>
          <p:cNvPr id="42" name="TextBox 41"/>
          <p:cNvSpPr txBox="1"/>
          <p:nvPr/>
        </p:nvSpPr>
        <p:spPr>
          <a:xfrm>
            <a:off x="6575376" y="390183"/>
            <a:ext cx="17469248" cy="1477321"/>
          </a:xfrm>
          <a:prstGeom prst="rect">
            <a:avLst/>
          </a:prstGeom>
          <a:ln w="12700">
            <a:miter lim="400000"/>
          </a:ln>
        </p:spPr>
        <p:txBody>
          <a:bodyPr lIns="0" tIns="0" rIns="0" bIns="0" anchor="ctr">
            <a:noAutofit/>
          </a:bodyPr>
          <a:lstStyle>
            <a:lvl1pPr algn="r">
              <a:defRPr sz="4000">
                <a:solidFill>
                  <a:schemeClr val="bg2">
                    <a:lumMod val="50000"/>
                  </a:schemeClr>
                </a:solidFill>
                <a:latin typeface="Segoe UI Light" panose="020B0502040204020203" pitchFamily="34" charset="0"/>
                <a:ea typeface="+mn-ea"/>
                <a:cs typeface="Segoe UI Light" panose="020B0502040204020203" pitchFamily="34" charset="0"/>
                <a:sym typeface="Helvetica Neue Medium"/>
              </a:defRPr>
            </a:lvl1pPr>
            <a:lvl2pPr indent="0">
              <a:defRPr sz="11200" b="0">
                <a:latin typeface="+mn-lt"/>
                <a:ea typeface="+mn-ea"/>
                <a:cs typeface="+mn-cs"/>
                <a:sym typeface="Helvetica Neue Medium"/>
              </a:defRPr>
            </a:lvl2pPr>
            <a:lvl3pPr indent="0">
              <a:defRPr sz="11200" b="0">
                <a:latin typeface="+mn-lt"/>
                <a:ea typeface="+mn-ea"/>
                <a:cs typeface="+mn-cs"/>
                <a:sym typeface="Helvetica Neue Medium"/>
              </a:defRPr>
            </a:lvl3pPr>
            <a:lvl4pPr indent="0">
              <a:defRPr sz="11200" b="0">
                <a:latin typeface="+mn-lt"/>
                <a:ea typeface="+mn-ea"/>
                <a:cs typeface="+mn-cs"/>
                <a:sym typeface="Helvetica Neue Medium"/>
              </a:defRPr>
            </a:lvl4pPr>
            <a:lvl5pPr indent="0">
              <a:defRPr sz="11200" b="0">
                <a:latin typeface="+mn-lt"/>
                <a:ea typeface="+mn-ea"/>
                <a:cs typeface="+mn-cs"/>
                <a:sym typeface="Helvetica Neue Medium"/>
              </a:defRPr>
            </a:lvl5pPr>
            <a:lvl6pPr indent="0">
              <a:defRPr sz="11200" b="0">
                <a:latin typeface="+mn-lt"/>
                <a:ea typeface="+mn-ea"/>
                <a:cs typeface="+mn-cs"/>
                <a:sym typeface="Helvetica Neue Medium"/>
              </a:defRPr>
            </a:lvl6pPr>
            <a:lvl7pPr indent="0">
              <a:defRPr sz="11200" b="0">
                <a:latin typeface="+mn-lt"/>
                <a:ea typeface="+mn-ea"/>
                <a:cs typeface="+mn-cs"/>
                <a:sym typeface="Helvetica Neue Medium"/>
              </a:defRPr>
            </a:lvl7pPr>
            <a:lvl8pPr indent="0">
              <a:defRPr sz="11200" b="0">
                <a:latin typeface="+mn-lt"/>
                <a:ea typeface="+mn-ea"/>
                <a:cs typeface="+mn-cs"/>
                <a:sym typeface="Helvetica Neue Medium"/>
              </a:defRPr>
            </a:lvl8pPr>
            <a:lvl9pPr indent="0">
              <a:defRPr sz="11200" b="0">
                <a:latin typeface="+mn-lt"/>
                <a:ea typeface="+mn-ea"/>
                <a:cs typeface="+mn-cs"/>
                <a:sym typeface="Helvetica Neue Medium"/>
              </a:defRPr>
            </a:lvl9pPr>
          </a:lstStyle>
          <a:p>
            <a:endParaRPr lang="ru-RU" dirty="0"/>
          </a:p>
        </p:txBody>
      </p:sp>
      <p:sp>
        <p:nvSpPr>
          <p:cNvPr id="37" name="Прямоугольник 36"/>
          <p:cNvSpPr/>
          <p:nvPr/>
        </p:nvSpPr>
        <p:spPr>
          <a:xfrm>
            <a:off x="609600" y="162432"/>
            <a:ext cx="3860800" cy="16256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243834" tIns="121917" rIns="243834" bIns="121917" rtlCol="0" anchor="ctr"/>
          <a:lstStyle/>
          <a:p>
            <a:pPr algn="ctr"/>
            <a:endParaRPr lang="ru-RU" dirty="0"/>
          </a:p>
        </p:txBody>
      </p:sp>
      <p:pic>
        <p:nvPicPr>
          <p:cNvPr id="6" name="Рисунок 2"/>
          <p:cNvPicPr>
            <a:picLocks noChangeAspect="1"/>
          </p:cNvPicPr>
          <p:nvPr/>
        </p:nvPicPr>
        <p:blipFill>
          <a:blip r:embed="rId3"/>
          <a:stretch/>
        </p:blipFill>
        <p:spPr bwMode="auto">
          <a:xfrm>
            <a:off x="166664" y="521296"/>
            <a:ext cx="3456384" cy="1287835"/>
          </a:xfrm>
          <a:prstGeom prst="rect">
            <a:avLst/>
          </a:prstGeom>
        </p:spPr>
      </p:pic>
      <p:sp>
        <p:nvSpPr>
          <p:cNvPr id="7" name="Номер слайда 3"/>
          <p:cNvSpPr>
            <a:spLocks noGrp="1"/>
          </p:cNvSpPr>
          <p:nvPr>
            <p:ph type="sldNum" sz="quarter" idx="12"/>
          </p:nvPr>
        </p:nvSpPr>
        <p:spPr>
          <a:xfrm>
            <a:off x="23703664" y="13069539"/>
            <a:ext cx="387927" cy="410369"/>
          </a:xfrm>
        </p:spPr>
        <p:txBody>
          <a:bodyPr/>
          <a:lstStyle/>
          <a:p>
            <a:r>
              <a:rPr lang="ru-RU" sz="2000" dirty="0" smtClean="0">
                <a:solidFill>
                  <a:schemeClr val="bg2"/>
                </a:solidFill>
              </a:rPr>
              <a:t>11</a:t>
            </a:r>
            <a:endParaRPr lang="ru-RU" sz="2000" dirty="0">
              <a:solidFill>
                <a:schemeClr val="bg2"/>
              </a:solidFill>
            </a:endParaRPr>
          </a:p>
        </p:txBody>
      </p:sp>
      <p:sp>
        <p:nvSpPr>
          <p:cNvPr id="2" name="Прямоугольник 1"/>
          <p:cNvSpPr/>
          <p:nvPr/>
        </p:nvSpPr>
        <p:spPr>
          <a:xfrm>
            <a:off x="3623048" y="0"/>
            <a:ext cx="20754999" cy="17543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>
              <a:lnSpc>
                <a:spcPct val="90000"/>
              </a:lnSpc>
              <a:spcBef>
                <a:spcPts val="1000"/>
              </a:spcBef>
            </a:pPr>
            <a:r>
              <a:rPr lang="ru-RU" sz="4000" dirty="0">
                <a:solidFill>
                  <a:schemeClr val="tx1"/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Постановление Правительства РФ от 01.12.2021 г. № 2155 «Об утверждении общих требований к порядку осуществления финансовыми органами субъектов РФ (муниципальных образований) казначейского сопровождения средств» </a:t>
            </a:r>
          </a:p>
        </p:txBody>
      </p:sp>
      <p:sp>
        <p:nvSpPr>
          <p:cNvPr id="3" name="Прямоугольник 2"/>
          <p:cNvSpPr/>
          <p:nvPr/>
        </p:nvSpPr>
        <p:spPr>
          <a:xfrm>
            <a:off x="166664" y="2612419"/>
            <a:ext cx="24050672" cy="87100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4000" dirty="0" smtClean="0">
                <a:solidFill>
                  <a:srgbClr val="125194"/>
                </a:solidFill>
                <a:latin typeface="Segoe UI Light" panose="020B0502040204020203" pitchFamily="34" charset="0"/>
                <a:ea typeface="+mn-ea"/>
                <a:cs typeface="Segoe UI Light" panose="020B0502040204020203" pitchFamily="34" charset="0"/>
              </a:rPr>
              <a:t>Порядок санкционирования целевых средств, утвержденный НПА финансового органа субъекта РФ (муниципальным правовым актом финансового органа муниципального образования) должен содержать следующие положения:</a:t>
            </a:r>
          </a:p>
          <a:p>
            <a:endParaRPr lang="ru-RU" sz="4000" dirty="0" smtClean="0">
              <a:solidFill>
                <a:srgbClr val="FF0000"/>
              </a:solidFill>
              <a:latin typeface="Segoe UI Light" panose="020B0502040204020203" pitchFamily="34" charset="0"/>
              <a:ea typeface="+mn-ea"/>
              <a:cs typeface="Segoe UI Light" panose="020B0502040204020203" pitchFamily="34" charset="0"/>
            </a:endParaRPr>
          </a:p>
          <a:p>
            <a:pPr marL="571500" indent="-571500" algn="l">
              <a:buFont typeface="Wingdings" panose="05000000000000000000" pitchFamily="2" charset="2"/>
              <a:buChar char="Ø"/>
            </a:pPr>
            <a:r>
              <a:rPr lang="ru-RU" sz="4000" dirty="0">
                <a:solidFill>
                  <a:schemeClr val="tx1"/>
                </a:solidFill>
                <a:latin typeface="Segoe UI Light" panose="020B0502040204020203" pitchFamily="34" charset="0"/>
                <a:ea typeface="+mn-ea"/>
                <a:cs typeface="Segoe UI Light" panose="020B0502040204020203" pitchFamily="34" charset="0"/>
              </a:rPr>
              <a:t>об осуществлении санкционирования </a:t>
            </a:r>
            <a:r>
              <a:rPr lang="ru-RU" sz="4000" dirty="0" smtClean="0">
                <a:solidFill>
                  <a:schemeClr val="tx1"/>
                </a:solidFill>
                <a:latin typeface="Segoe UI Light" panose="020B0502040204020203" pitchFamily="34" charset="0"/>
                <a:ea typeface="+mn-ea"/>
                <a:cs typeface="Segoe UI Light" panose="020B0502040204020203" pitchFamily="34" charset="0"/>
              </a:rPr>
              <a:t>целевых расходов, </a:t>
            </a:r>
            <a:r>
              <a:rPr lang="ru-RU" sz="4000" dirty="0">
                <a:solidFill>
                  <a:schemeClr val="tx1"/>
                </a:solidFill>
                <a:latin typeface="Segoe UI Light" panose="020B0502040204020203" pitchFamily="34" charset="0"/>
                <a:ea typeface="+mn-ea"/>
                <a:cs typeface="Segoe UI Light" panose="020B0502040204020203" pitchFamily="34" charset="0"/>
              </a:rPr>
              <a:t>в соответствии с представляемыми </a:t>
            </a:r>
            <a:r>
              <a:rPr lang="ru-RU" sz="4000" dirty="0" smtClean="0">
                <a:solidFill>
                  <a:schemeClr val="tx1"/>
                </a:solidFill>
                <a:latin typeface="Segoe UI Light" panose="020B0502040204020203" pitchFamily="34" charset="0"/>
                <a:ea typeface="+mn-ea"/>
                <a:cs typeface="Segoe UI Light" panose="020B0502040204020203" pitchFamily="34" charset="0"/>
              </a:rPr>
              <a:t>УКС в </a:t>
            </a:r>
            <a:r>
              <a:rPr lang="ru-RU" sz="4000" dirty="0">
                <a:solidFill>
                  <a:schemeClr val="tx1"/>
                </a:solidFill>
                <a:latin typeface="Segoe UI Light" panose="020B0502040204020203" pitchFamily="34" charset="0"/>
                <a:ea typeface="+mn-ea"/>
                <a:cs typeface="Segoe UI Light" panose="020B0502040204020203" pitchFamily="34" charset="0"/>
              </a:rPr>
              <a:t>финансовый орган субъекта </a:t>
            </a:r>
            <a:r>
              <a:rPr lang="ru-RU" sz="4000" dirty="0" smtClean="0">
                <a:solidFill>
                  <a:schemeClr val="tx1"/>
                </a:solidFill>
                <a:latin typeface="Segoe UI Light" panose="020B0502040204020203" pitchFamily="34" charset="0"/>
                <a:ea typeface="+mn-ea"/>
                <a:cs typeface="Segoe UI Light" panose="020B0502040204020203" pitchFamily="34" charset="0"/>
              </a:rPr>
              <a:t>РФ (муниципального </a:t>
            </a:r>
            <a:r>
              <a:rPr lang="ru-RU" sz="4000" dirty="0">
                <a:solidFill>
                  <a:schemeClr val="tx1"/>
                </a:solidFill>
                <a:latin typeface="Segoe UI Light" panose="020B0502040204020203" pitchFamily="34" charset="0"/>
                <a:ea typeface="+mn-ea"/>
                <a:cs typeface="Segoe UI Light" panose="020B0502040204020203" pitchFamily="34" charset="0"/>
              </a:rPr>
              <a:t>образования</a:t>
            </a:r>
            <a:r>
              <a:rPr lang="ru-RU" sz="4000" dirty="0" smtClean="0">
                <a:solidFill>
                  <a:schemeClr val="tx1"/>
                </a:solidFill>
                <a:latin typeface="Segoe UI Light" panose="020B0502040204020203" pitchFamily="34" charset="0"/>
                <a:ea typeface="+mn-ea"/>
                <a:cs typeface="Segoe UI Light" panose="020B0502040204020203" pitchFamily="34" charset="0"/>
              </a:rPr>
              <a:t>) Сведениями, </a:t>
            </a:r>
            <a:r>
              <a:rPr lang="ru-RU" sz="4000" dirty="0">
                <a:solidFill>
                  <a:schemeClr val="tx1"/>
                </a:solidFill>
                <a:latin typeface="Segoe UI Light" panose="020B0502040204020203" pitchFamily="34" charset="0"/>
                <a:ea typeface="+mn-ea"/>
                <a:cs typeface="Segoe UI Light" panose="020B0502040204020203" pitchFamily="34" charset="0"/>
              </a:rPr>
              <a:t>содержащими источники поступлений целевых средств, направления расходования целевых средств и иные показатели, необходимые для санкционирования целевых расходов, а также порядок формирования, утверждения Сведений и внесения в них </a:t>
            </a:r>
            <a:r>
              <a:rPr lang="ru-RU" sz="4000" dirty="0" smtClean="0">
                <a:solidFill>
                  <a:schemeClr val="tx1"/>
                </a:solidFill>
                <a:latin typeface="Segoe UI Light" panose="020B0502040204020203" pitchFamily="34" charset="0"/>
                <a:ea typeface="+mn-ea"/>
                <a:cs typeface="Segoe UI Light" panose="020B0502040204020203" pitchFamily="34" charset="0"/>
              </a:rPr>
              <a:t> изменений;</a:t>
            </a:r>
          </a:p>
          <a:p>
            <a:pPr algn="l"/>
            <a:endParaRPr lang="ru-RU" sz="4000" dirty="0" smtClean="0">
              <a:solidFill>
                <a:schemeClr val="tx1"/>
              </a:solidFill>
              <a:latin typeface="Segoe UI Light" panose="020B0502040204020203" pitchFamily="34" charset="0"/>
              <a:ea typeface="+mn-ea"/>
              <a:cs typeface="Segoe UI Light" panose="020B0502040204020203" pitchFamily="34" charset="0"/>
            </a:endParaRPr>
          </a:p>
          <a:p>
            <a:pPr marL="571500" indent="-571500" algn="l">
              <a:buFont typeface="Wingdings" panose="05000000000000000000" pitchFamily="2" charset="2"/>
              <a:buChar char="Ø"/>
            </a:pPr>
            <a:r>
              <a:rPr lang="ru-RU" sz="4000" dirty="0">
                <a:solidFill>
                  <a:schemeClr val="tx1"/>
                </a:solidFill>
                <a:latin typeface="Segoe UI Light" panose="020B0502040204020203" pitchFamily="34" charset="0"/>
                <a:ea typeface="+mn-ea"/>
                <a:cs typeface="Segoe UI Light" panose="020B0502040204020203" pitchFamily="34" charset="0"/>
              </a:rPr>
              <a:t>о представлении </a:t>
            </a:r>
            <a:r>
              <a:rPr lang="ru-RU" sz="4000" dirty="0" smtClean="0">
                <a:solidFill>
                  <a:schemeClr val="tx1"/>
                </a:solidFill>
                <a:latin typeface="Segoe UI Light" panose="020B0502040204020203" pitchFamily="34" charset="0"/>
                <a:ea typeface="+mn-ea"/>
                <a:cs typeface="Segoe UI Light" panose="020B0502040204020203" pitchFamily="34" charset="0"/>
              </a:rPr>
              <a:t>УКС в </a:t>
            </a:r>
            <a:r>
              <a:rPr lang="ru-RU" sz="4000" dirty="0">
                <a:solidFill>
                  <a:schemeClr val="tx1"/>
                </a:solidFill>
                <a:latin typeface="Segoe UI Light" panose="020B0502040204020203" pitchFamily="34" charset="0"/>
                <a:ea typeface="+mn-ea"/>
                <a:cs typeface="Segoe UI Light" panose="020B0502040204020203" pitchFamily="34" charset="0"/>
              </a:rPr>
              <a:t>финансовый орган субъекта </a:t>
            </a:r>
            <a:r>
              <a:rPr lang="ru-RU" sz="4000" dirty="0" smtClean="0">
                <a:solidFill>
                  <a:schemeClr val="tx1"/>
                </a:solidFill>
                <a:latin typeface="Segoe UI Light" panose="020B0502040204020203" pitchFamily="34" charset="0"/>
                <a:ea typeface="+mn-ea"/>
                <a:cs typeface="Segoe UI Light" panose="020B0502040204020203" pitchFamily="34" charset="0"/>
              </a:rPr>
              <a:t>РФ (</a:t>
            </a:r>
            <a:r>
              <a:rPr lang="ru-RU" sz="4000" dirty="0">
                <a:solidFill>
                  <a:schemeClr val="tx1"/>
                </a:solidFill>
                <a:latin typeface="Segoe UI Light" panose="020B0502040204020203" pitchFamily="34" charset="0"/>
                <a:ea typeface="+mn-ea"/>
                <a:cs typeface="Segoe UI Light" panose="020B0502040204020203" pitchFamily="34" charset="0"/>
              </a:rPr>
              <a:t>муниципального образования) для санкционирования целевых расходов вместе с распоряжением о совершении казначейских платежей контракта (договора) и </a:t>
            </a:r>
            <a:r>
              <a:rPr lang="ru-RU" sz="4000" dirty="0" smtClean="0">
                <a:solidFill>
                  <a:schemeClr val="tx1"/>
                </a:solidFill>
                <a:latin typeface="Segoe UI Light" panose="020B0502040204020203" pitchFamily="34" charset="0"/>
                <a:ea typeface="+mn-ea"/>
                <a:cs typeface="Segoe UI Light" panose="020B0502040204020203" pitchFamily="34" charset="0"/>
              </a:rPr>
              <a:t>документов-оснований, </a:t>
            </a:r>
            <a:r>
              <a:rPr lang="ru-RU" sz="4000" dirty="0">
                <a:solidFill>
                  <a:schemeClr val="tx1"/>
                </a:solidFill>
                <a:latin typeface="Segoe UI Light" panose="020B0502040204020203" pitchFamily="34" charset="0"/>
                <a:ea typeface="+mn-ea"/>
                <a:cs typeface="Segoe UI Light" panose="020B0502040204020203" pitchFamily="34" charset="0"/>
              </a:rPr>
              <a:t>а также порядок их проверки,  в том числе на соответствие </a:t>
            </a:r>
            <a:r>
              <a:rPr lang="ru-RU" sz="4000" dirty="0" smtClean="0">
                <a:solidFill>
                  <a:schemeClr val="tx1"/>
                </a:solidFill>
                <a:latin typeface="Segoe UI Light" panose="020B0502040204020203" pitchFamily="34" charset="0"/>
                <a:ea typeface="+mn-ea"/>
                <a:cs typeface="Segoe UI Light" panose="020B0502040204020203" pitchFamily="34" charset="0"/>
              </a:rPr>
              <a:t>Сведениям;</a:t>
            </a:r>
          </a:p>
        </p:txBody>
      </p:sp>
    </p:spTree>
    <p:extLst>
      <p:ext uri="{BB962C8B-B14F-4D97-AF65-F5344CB8AC3E}">
        <p14:creationId xmlns:p14="http://schemas.microsoft.com/office/powerpoint/2010/main" val="31887741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object 2"/>
          <p:cNvSpPr/>
          <p:nvPr/>
        </p:nvSpPr>
        <p:spPr>
          <a:xfrm flipV="1">
            <a:off x="5972" y="1229124"/>
            <a:ext cx="24372075" cy="748891"/>
          </a:xfrm>
          <a:custGeom>
            <a:avLst/>
            <a:gdLst/>
            <a:ahLst/>
            <a:cxnLst/>
            <a:rect l="l" t="t" r="r" b="b"/>
            <a:pathLst>
              <a:path w="4416425">
                <a:moveTo>
                  <a:pt x="0" y="0"/>
                </a:moveTo>
                <a:lnTo>
                  <a:pt x="4415994" y="0"/>
                </a:lnTo>
              </a:path>
            </a:pathLst>
          </a:custGeom>
          <a:ln w="12700">
            <a:solidFill>
              <a:schemeClr val="bg1">
                <a:lumMod val="85000"/>
              </a:schemeClr>
            </a:solidFill>
          </a:ln>
        </p:spPr>
        <p:txBody>
          <a:bodyPr wrap="square" lIns="0" tIns="0" rIns="0" bIns="0" rtlCol="0"/>
          <a:lstStyle/>
          <a:p>
            <a:endParaRPr sz="7600" dirty="0"/>
          </a:p>
        </p:txBody>
      </p:sp>
      <p:sp>
        <p:nvSpPr>
          <p:cNvPr id="42" name="TextBox 41"/>
          <p:cNvSpPr txBox="1"/>
          <p:nvPr/>
        </p:nvSpPr>
        <p:spPr>
          <a:xfrm>
            <a:off x="6575376" y="390183"/>
            <a:ext cx="17469248" cy="1477321"/>
          </a:xfrm>
          <a:prstGeom prst="rect">
            <a:avLst/>
          </a:prstGeom>
          <a:ln w="12700">
            <a:miter lim="400000"/>
          </a:ln>
        </p:spPr>
        <p:txBody>
          <a:bodyPr lIns="0" tIns="0" rIns="0" bIns="0" anchor="ctr">
            <a:noAutofit/>
          </a:bodyPr>
          <a:lstStyle>
            <a:lvl1pPr algn="r">
              <a:defRPr sz="4000">
                <a:solidFill>
                  <a:schemeClr val="bg2">
                    <a:lumMod val="50000"/>
                  </a:schemeClr>
                </a:solidFill>
                <a:latin typeface="Segoe UI Light" panose="020B0502040204020203" pitchFamily="34" charset="0"/>
                <a:ea typeface="+mn-ea"/>
                <a:cs typeface="Segoe UI Light" panose="020B0502040204020203" pitchFamily="34" charset="0"/>
                <a:sym typeface="Helvetica Neue Medium"/>
              </a:defRPr>
            </a:lvl1pPr>
            <a:lvl2pPr indent="0">
              <a:defRPr sz="11200" b="0">
                <a:latin typeface="+mn-lt"/>
                <a:ea typeface="+mn-ea"/>
                <a:cs typeface="+mn-cs"/>
                <a:sym typeface="Helvetica Neue Medium"/>
              </a:defRPr>
            </a:lvl2pPr>
            <a:lvl3pPr indent="0">
              <a:defRPr sz="11200" b="0">
                <a:latin typeface="+mn-lt"/>
                <a:ea typeface="+mn-ea"/>
                <a:cs typeface="+mn-cs"/>
                <a:sym typeface="Helvetica Neue Medium"/>
              </a:defRPr>
            </a:lvl3pPr>
            <a:lvl4pPr indent="0">
              <a:defRPr sz="11200" b="0">
                <a:latin typeface="+mn-lt"/>
                <a:ea typeface="+mn-ea"/>
                <a:cs typeface="+mn-cs"/>
                <a:sym typeface="Helvetica Neue Medium"/>
              </a:defRPr>
            </a:lvl4pPr>
            <a:lvl5pPr indent="0">
              <a:defRPr sz="11200" b="0">
                <a:latin typeface="+mn-lt"/>
                <a:ea typeface="+mn-ea"/>
                <a:cs typeface="+mn-cs"/>
                <a:sym typeface="Helvetica Neue Medium"/>
              </a:defRPr>
            </a:lvl5pPr>
            <a:lvl6pPr indent="0">
              <a:defRPr sz="11200" b="0">
                <a:latin typeface="+mn-lt"/>
                <a:ea typeface="+mn-ea"/>
                <a:cs typeface="+mn-cs"/>
                <a:sym typeface="Helvetica Neue Medium"/>
              </a:defRPr>
            </a:lvl6pPr>
            <a:lvl7pPr indent="0">
              <a:defRPr sz="11200" b="0">
                <a:latin typeface="+mn-lt"/>
                <a:ea typeface="+mn-ea"/>
                <a:cs typeface="+mn-cs"/>
                <a:sym typeface="Helvetica Neue Medium"/>
              </a:defRPr>
            </a:lvl7pPr>
            <a:lvl8pPr indent="0">
              <a:defRPr sz="11200" b="0">
                <a:latin typeface="+mn-lt"/>
                <a:ea typeface="+mn-ea"/>
                <a:cs typeface="+mn-cs"/>
                <a:sym typeface="Helvetica Neue Medium"/>
              </a:defRPr>
            </a:lvl8pPr>
            <a:lvl9pPr indent="0">
              <a:defRPr sz="11200" b="0">
                <a:latin typeface="+mn-lt"/>
                <a:ea typeface="+mn-ea"/>
                <a:cs typeface="+mn-cs"/>
                <a:sym typeface="Helvetica Neue Medium"/>
              </a:defRPr>
            </a:lvl9pPr>
          </a:lstStyle>
          <a:p>
            <a:endParaRPr lang="ru-RU" dirty="0"/>
          </a:p>
        </p:txBody>
      </p:sp>
      <p:sp>
        <p:nvSpPr>
          <p:cNvPr id="37" name="Прямоугольник 36"/>
          <p:cNvSpPr/>
          <p:nvPr/>
        </p:nvSpPr>
        <p:spPr>
          <a:xfrm>
            <a:off x="609600" y="162432"/>
            <a:ext cx="3860800" cy="16256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243834" tIns="121917" rIns="243834" bIns="121917" rtlCol="0" anchor="ctr"/>
          <a:lstStyle/>
          <a:p>
            <a:pPr algn="ctr"/>
            <a:endParaRPr lang="ru-RU" dirty="0"/>
          </a:p>
        </p:txBody>
      </p:sp>
      <p:pic>
        <p:nvPicPr>
          <p:cNvPr id="6" name="Рисунок 2"/>
          <p:cNvPicPr>
            <a:picLocks noChangeAspect="1"/>
          </p:cNvPicPr>
          <p:nvPr/>
        </p:nvPicPr>
        <p:blipFill>
          <a:blip r:embed="rId3"/>
          <a:stretch/>
        </p:blipFill>
        <p:spPr bwMode="auto">
          <a:xfrm>
            <a:off x="166664" y="521296"/>
            <a:ext cx="3456384" cy="1287835"/>
          </a:xfrm>
          <a:prstGeom prst="rect">
            <a:avLst/>
          </a:prstGeom>
        </p:spPr>
      </p:pic>
      <p:sp>
        <p:nvSpPr>
          <p:cNvPr id="7" name="Номер слайда 3"/>
          <p:cNvSpPr>
            <a:spLocks noGrp="1"/>
          </p:cNvSpPr>
          <p:nvPr>
            <p:ph type="sldNum" sz="quarter" idx="12"/>
          </p:nvPr>
        </p:nvSpPr>
        <p:spPr>
          <a:xfrm>
            <a:off x="23703664" y="13069539"/>
            <a:ext cx="387927" cy="410369"/>
          </a:xfrm>
        </p:spPr>
        <p:txBody>
          <a:bodyPr/>
          <a:lstStyle/>
          <a:p>
            <a:r>
              <a:rPr lang="ru-RU" sz="2000" dirty="0" smtClean="0">
                <a:solidFill>
                  <a:schemeClr val="bg2"/>
                </a:solidFill>
              </a:rPr>
              <a:t>12</a:t>
            </a:r>
            <a:endParaRPr lang="ru-RU" sz="2000" dirty="0">
              <a:solidFill>
                <a:schemeClr val="bg2"/>
              </a:solidFill>
            </a:endParaRPr>
          </a:p>
        </p:txBody>
      </p:sp>
      <p:sp>
        <p:nvSpPr>
          <p:cNvPr id="2" name="Прямоугольник 1"/>
          <p:cNvSpPr/>
          <p:nvPr/>
        </p:nvSpPr>
        <p:spPr>
          <a:xfrm>
            <a:off x="3623048" y="0"/>
            <a:ext cx="20754999" cy="17543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>
              <a:lnSpc>
                <a:spcPct val="90000"/>
              </a:lnSpc>
              <a:spcBef>
                <a:spcPts val="1000"/>
              </a:spcBef>
            </a:pPr>
            <a:r>
              <a:rPr lang="ru-RU" sz="4000" dirty="0">
                <a:solidFill>
                  <a:schemeClr val="tx1"/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Постановление Правительства РФ от 01.12.2021 г. № 2155 «Об утверждении общих требований к порядку осуществления финансовыми органами субъектов РФ (муниципальных образований) казначейского сопровождения средств» </a:t>
            </a:r>
          </a:p>
        </p:txBody>
      </p:sp>
      <p:sp>
        <p:nvSpPr>
          <p:cNvPr id="3" name="Прямоугольник 2"/>
          <p:cNvSpPr/>
          <p:nvPr/>
        </p:nvSpPr>
        <p:spPr>
          <a:xfrm>
            <a:off x="166664" y="2249488"/>
            <a:ext cx="24050672" cy="1055673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4000" dirty="0" smtClean="0">
                <a:solidFill>
                  <a:srgbClr val="125194"/>
                </a:solidFill>
                <a:latin typeface="Segoe UI Light" panose="020B0502040204020203" pitchFamily="34" charset="0"/>
                <a:ea typeface="+mn-ea"/>
                <a:cs typeface="Segoe UI Light" panose="020B0502040204020203" pitchFamily="34" charset="0"/>
              </a:rPr>
              <a:t>Порядок санкционирования целевых средств, утвержденный НПА финансового органа субъекта РФ (муниципальным правовым актом финансового органа муниципального образования) должен содержать следующие положения:</a:t>
            </a:r>
          </a:p>
          <a:p>
            <a:endParaRPr lang="ru-RU" sz="4000" dirty="0" smtClean="0">
              <a:solidFill>
                <a:srgbClr val="125194"/>
              </a:solidFill>
              <a:latin typeface="Segoe UI Light" panose="020B0502040204020203" pitchFamily="34" charset="0"/>
              <a:ea typeface="+mn-ea"/>
              <a:cs typeface="Segoe UI Light" panose="020B0502040204020203" pitchFamily="34" charset="0"/>
            </a:endParaRPr>
          </a:p>
          <a:p>
            <a:pPr marL="571500" indent="-571500" algn="l">
              <a:buFont typeface="Wingdings" panose="05000000000000000000" pitchFamily="2" charset="2"/>
              <a:buChar char="Ø"/>
            </a:pPr>
            <a:r>
              <a:rPr lang="ru-RU" sz="4000" dirty="0" smtClean="0">
                <a:solidFill>
                  <a:schemeClr val="tx1"/>
                </a:solidFill>
                <a:latin typeface="Segoe UI Light" panose="020B0502040204020203" pitchFamily="34" charset="0"/>
                <a:ea typeface="+mn-ea"/>
                <a:cs typeface="Segoe UI Light" panose="020B0502040204020203" pitchFamily="34" charset="0"/>
              </a:rPr>
              <a:t>о </a:t>
            </a:r>
            <a:r>
              <a:rPr lang="ru-RU" sz="4000" dirty="0">
                <a:solidFill>
                  <a:schemeClr val="tx1"/>
                </a:solidFill>
                <a:latin typeface="Segoe UI Light" panose="020B0502040204020203" pitchFamily="34" charset="0"/>
                <a:ea typeface="+mn-ea"/>
                <a:cs typeface="Segoe UI Light" panose="020B0502040204020203" pitchFamily="34" charset="0"/>
              </a:rPr>
              <a:t>порядке и сроках проведения проверки представленных </a:t>
            </a:r>
            <a:r>
              <a:rPr lang="ru-RU" sz="4000" dirty="0" smtClean="0">
                <a:solidFill>
                  <a:schemeClr val="tx1"/>
                </a:solidFill>
                <a:latin typeface="Segoe UI Light" panose="020B0502040204020203" pitchFamily="34" charset="0"/>
                <a:ea typeface="+mn-ea"/>
                <a:cs typeface="Segoe UI Light" panose="020B0502040204020203" pitchFamily="34" charset="0"/>
              </a:rPr>
              <a:t>УКС распоряжений </a:t>
            </a:r>
            <a:r>
              <a:rPr lang="ru-RU" sz="4000" dirty="0">
                <a:solidFill>
                  <a:schemeClr val="tx1"/>
                </a:solidFill>
                <a:latin typeface="Segoe UI Light" panose="020B0502040204020203" pitchFamily="34" charset="0"/>
                <a:ea typeface="+mn-ea"/>
                <a:cs typeface="Segoe UI Light" panose="020B0502040204020203" pitchFamily="34" charset="0"/>
              </a:rPr>
              <a:t>о совершении казначейских платежей, в том числе положения о проверке</a:t>
            </a:r>
            <a:r>
              <a:rPr lang="ru-RU" sz="4000" dirty="0" smtClean="0">
                <a:solidFill>
                  <a:schemeClr val="tx1"/>
                </a:solidFill>
                <a:latin typeface="Segoe UI Light" panose="020B0502040204020203" pitchFamily="34" charset="0"/>
                <a:ea typeface="+mn-ea"/>
                <a:cs typeface="Segoe UI Light" panose="020B0502040204020203" pitchFamily="34" charset="0"/>
              </a:rPr>
              <a:t>:</a:t>
            </a:r>
          </a:p>
          <a:p>
            <a:pPr algn="just"/>
            <a:r>
              <a:rPr lang="ru-RU" sz="4000" dirty="0" smtClean="0">
                <a:solidFill>
                  <a:schemeClr val="tx1"/>
                </a:solidFill>
                <a:latin typeface="Segoe UI Light" panose="020B0502040204020203" pitchFamily="34" charset="0"/>
                <a:ea typeface="+mn-ea"/>
                <a:cs typeface="Segoe UI Light" panose="020B0502040204020203" pitchFamily="34" charset="0"/>
              </a:rPr>
              <a:t>а</a:t>
            </a:r>
            <a:r>
              <a:rPr lang="ru-RU" sz="4000" dirty="0">
                <a:solidFill>
                  <a:schemeClr val="tx1"/>
                </a:solidFill>
                <a:latin typeface="Segoe UI Light" panose="020B0502040204020203" pitchFamily="34" charset="0"/>
                <a:ea typeface="+mn-ea"/>
                <a:cs typeface="Segoe UI Light" panose="020B0502040204020203" pitchFamily="34" charset="0"/>
              </a:rPr>
              <a:t>) соответствия идентификатора </a:t>
            </a:r>
            <a:r>
              <a:rPr lang="ru-RU" sz="4000" dirty="0" smtClean="0">
                <a:solidFill>
                  <a:schemeClr val="tx1"/>
                </a:solidFill>
                <a:latin typeface="Segoe UI Light" panose="020B0502040204020203" pitchFamily="34" charset="0"/>
                <a:ea typeface="+mn-ea"/>
                <a:cs typeface="Segoe UI Light" panose="020B0502040204020203" pitchFamily="34" charset="0"/>
              </a:rPr>
              <a:t>Г(М)К, </a:t>
            </a:r>
            <a:r>
              <a:rPr lang="ru-RU" sz="4000" dirty="0">
                <a:solidFill>
                  <a:schemeClr val="tx1"/>
                </a:solidFill>
                <a:latin typeface="Segoe UI Light" panose="020B0502040204020203" pitchFamily="34" charset="0"/>
                <a:ea typeface="+mn-ea"/>
                <a:cs typeface="Segoe UI Light" panose="020B0502040204020203" pitchFamily="34" charset="0"/>
              </a:rPr>
              <a:t>договора (соглашения), </a:t>
            </a:r>
            <a:r>
              <a:rPr lang="ru-RU" sz="4000" dirty="0" smtClean="0">
                <a:solidFill>
                  <a:schemeClr val="tx1"/>
                </a:solidFill>
                <a:latin typeface="Segoe UI Light" panose="020B0502040204020203" pitchFamily="34" charset="0"/>
                <a:ea typeface="+mn-ea"/>
                <a:cs typeface="Segoe UI Light" panose="020B0502040204020203" pitchFamily="34" charset="0"/>
              </a:rPr>
              <a:t>указанного </a:t>
            </a:r>
            <a:r>
              <a:rPr lang="ru-RU" sz="4000" dirty="0">
                <a:solidFill>
                  <a:schemeClr val="tx1"/>
                </a:solidFill>
                <a:latin typeface="Segoe UI Light" panose="020B0502040204020203" pitchFamily="34" charset="0"/>
                <a:ea typeface="+mn-ea"/>
                <a:cs typeface="Segoe UI Light" panose="020B0502040204020203" pitchFamily="34" charset="0"/>
              </a:rPr>
              <a:t>в </a:t>
            </a:r>
            <a:r>
              <a:rPr lang="ru-RU" sz="4000" dirty="0" smtClean="0">
                <a:solidFill>
                  <a:schemeClr val="tx1"/>
                </a:solidFill>
                <a:latin typeface="Segoe UI Light" panose="020B0502040204020203" pitchFamily="34" charset="0"/>
                <a:ea typeface="+mn-ea"/>
                <a:cs typeface="Segoe UI Light" panose="020B0502040204020203" pitchFamily="34" charset="0"/>
              </a:rPr>
              <a:t>распоряжении, </a:t>
            </a:r>
            <a:r>
              <a:rPr lang="ru-RU" sz="4000" dirty="0">
                <a:solidFill>
                  <a:schemeClr val="tx1"/>
                </a:solidFill>
                <a:latin typeface="Segoe UI Light" panose="020B0502040204020203" pitchFamily="34" charset="0"/>
                <a:ea typeface="+mn-ea"/>
                <a:cs typeface="Segoe UI Light" panose="020B0502040204020203" pitchFamily="34" charset="0"/>
              </a:rPr>
              <a:t>идентификатору, указанному в </a:t>
            </a:r>
            <a:r>
              <a:rPr lang="ru-RU" sz="4000" dirty="0" smtClean="0">
                <a:solidFill>
                  <a:schemeClr val="tx1"/>
                </a:solidFill>
                <a:latin typeface="Segoe UI Light" panose="020B0502040204020203" pitchFamily="34" charset="0"/>
                <a:ea typeface="+mn-ea"/>
                <a:cs typeface="Segoe UI Light" panose="020B0502040204020203" pitchFamily="34" charset="0"/>
              </a:rPr>
              <a:t>Г(М)К, </a:t>
            </a:r>
            <a:r>
              <a:rPr lang="ru-RU" sz="4000" dirty="0">
                <a:solidFill>
                  <a:schemeClr val="tx1"/>
                </a:solidFill>
                <a:latin typeface="Segoe UI Light" panose="020B0502040204020203" pitchFamily="34" charset="0"/>
                <a:ea typeface="+mn-ea"/>
                <a:cs typeface="Segoe UI Light" panose="020B0502040204020203" pitchFamily="34" charset="0"/>
              </a:rPr>
              <a:t>договоре (соглашении), контракте (договоре), документах-основаниях и Сведениях; </a:t>
            </a:r>
            <a:endParaRPr lang="ru-RU" sz="4000" dirty="0" smtClean="0">
              <a:solidFill>
                <a:schemeClr val="tx1"/>
              </a:solidFill>
              <a:latin typeface="Segoe UI Light" panose="020B0502040204020203" pitchFamily="34" charset="0"/>
              <a:ea typeface="+mn-ea"/>
              <a:cs typeface="Segoe UI Light" panose="020B0502040204020203" pitchFamily="34" charset="0"/>
            </a:endParaRPr>
          </a:p>
          <a:p>
            <a:pPr algn="l"/>
            <a:endParaRPr lang="ru-RU" sz="4000" dirty="0">
              <a:solidFill>
                <a:schemeClr val="tx1"/>
              </a:solidFill>
              <a:latin typeface="Segoe UI Light" panose="020B0502040204020203" pitchFamily="34" charset="0"/>
              <a:ea typeface="+mn-ea"/>
              <a:cs typeface="Segoe UI Light" panose="020B0502040204020203" pitchFamily="34" charset="0"/>
            </a:endParaRPr>
          </a:p>
          <a:p>
            <a:pPr algn="just"/>
            <a:r>
              <a:rPr lang="ru-RU" sz="4000" dirty="0" smtClean="0">
                <a:solidFill>
                  <a:schemeClr val="tx1"/>
                </a:solidFill>
                <a:latin typeface="Segoe UI Light" panose="020B0502040204020203" pitchFamily="34" charset="0"/>
                <a:ea typeface="+mn-ea"/>
                <a:cs typeface="Segoe UI Light" panose="020B0502040204020203" pitchFamily="34" charset="0"/>
              </a:rPr>
              <a:t>б) </a:t>
            </a:r>
            <a:r>
              <a:rPr lang="ru-RU" sz="4000" dirty="0">
                <a:solidFill>
                  <a:schemeClr val="tx1"/>
                </a:solidFill>
                <a:latin typeface="Segoe UI Light" panose="020B0502040204020203" pitchFamily="34" charset="0"/>
                <a:ea typeface="+mn-ea"/>
                <a:cs typeface="Segoe UI Light" panose="020B0502040204020203" pitchFamily="34" charset="0"/>
              </a:rPr>
              <a:t>соответствия наименования, ИНН, КПП, банковских реквизитов получателя денежных средств, указанных в </a:t>
            </a:r>
            <a:r>
              <a:rPr lang="ru-RU" sz="4000" dirty="0" smtClean="0">
                <a:solidFill>
                  <a:schemeClr val="tx1"/>
                </a:solidFill>
                <a:latin typeface="Segoe UI Light" panose="020B0502040204020203" pitchFamily="34" charset="0"/>
                <a:ea typeface="+mn-ea"/>
                <a:cs typeface="Segoe UI Light" panose="020B0502040204020203" pitchFamily="34" charset="0"/>
              </a:rPr>
              <a:t>распоряжении, </a:t>
            </a:r>
            <a:r>
              <a:rPr lang="ru-RU" sz="4000" dirty="0">
                <a:solidFill>
                  <a:schemeClr val="tx1"/>
                </a:solidFill>
                <a:latin typeface="Segoe UI Light" panose="020B0502040204020203" pitchFamily="34" charset="0"/>
                <a:ea typeface="+mn-ea"/>
                <a:cs typeface="Segoe UI Light" panose="020B0502040204020203" pitchFamily="34" charset="0"/>
              </a:rPr>
              <a:t>наименованию, ИНН, КПП, банковским реквизитам получателя денежных средств, указанным в контракте (договоре) и документах-основаниях</a:t>
            </a:r>
            <a:r>
              <a:rPr lang="ru-RU" sz="4000" dirty="0" smtClean="0">
                <a:solidFill>
                  <a:schemeClr val="tx1"/>
                </a:solidFill>
                <a:latin typeface="Segoe UI Light" panose="020B0502040204020203" pitchFamily="34" charset="0"/>
                <a:ea typeface="+mn-ea"/>
                <a:cs typeface="Segoe UI Light" panose="020B0502040204020203" pitchFamily="34" charset="0"/>
              </a:rPr>
              <a:t>;</a:t>
            </a:r>
          </a:p>
          <a:p>
            <a:pPr algn="l"/>
            <a:endParaRPr lang="ru-RU" sz="4000" dirty="0">
              <a:solidFill>
                <a:schemeClr val="tx1"/>
              </a:solidFill>
              <a:latin typeface="Segoe UI Light" panose="020B0502040204020203" pitchFamily="34" charset="0"/>
              <a:ea typeface="+mn-ea"/>
              <a:cs typeface="Segoe UI Light" panose="020B0502040204020203" pitchFamily="34" charset="0"/>
            </a:endParaRPr>
          </a:p>
          <a:p>
            <a:pPr algn="just"/>
            <a:r>
              <a:rPr lang="ru-RU" sz="4000" dirty="0">
                <a:solidFill>
                  <a:schemeClr val="tx1"/>
                </a:solidFill>
                <a:latin typeface="Segoe UI Light" panose="020B0502040204020203" pitchFamily="34" charset="0"/>
                <a:ea typeface="+mn-ea"/>
                <a:cs typeface="Segoe UI Light" panose="020B0502040204020203" pitchFamily="34" charset="0"/>
              </a:rPr>
              <a:t>в) </a:t>
            </a:r>
            <a:r>
              <a:rPr lang="ru-RU" sz="4000" dirty="0" err="1">
                <a:solidFill>
                  <a:schemeClr val="tx1"/>
                </a:solidFill>
                <a:latin typeface="Segoe UI Light" panose="020B0502040204020203" pitchFamily="34" charset="0"/>
                <a:ea typeface="+mn-ea"/>
                <a:cs typeface="Segoe UI Light" panose="020B0502040204020203" pitchFamily="34" charset="0"/>
              </a:rPr>
              <a:t>непревышения</a:t>
            </a:r>
            <a:r>
              <a:rPr lang="ru-RU" sz="4000" dirty="0">
                <a:solidFill>
                  <a:schemeClr val="tx1"/>
                </a:solidFill>
                <a:latin typeface="Segoe UI Light" panose="020B0502040204020203" pitchFamily="34" charset="0"/>
                <a:ea typeface="+mn-ea"/>
                <a:cs typeface="Segoe UI Light" panose="020B0502040204020203" pitchFamily="34" charset="0"/>
              </a:rPr>
              <a:t> суммы, указанной в </a:t>
            </a:r>
            <a:r>
              <a:rPr lang="ru-RU" sz="4000" dirty="0" smtClean="0">
                <a:solidFill>
                  <a:schemeClr val="tx1"/>
                </a:solidFill>
                <a:latin typeface="Segoe UI Light" panose="020B0502040204020203" pitchFamily="34" charset="0"/>
                <a:ea typeface="+mn-ea"/>
                <a:cs typeface="Segoe UI Light" panose="020B0502040204020203" pitchFamily="34" charset="0"/>
              </a:rPr>
              <a:t>распоряжении, </a:t>
            </a:r>
            <a:r>
              <a:rPr lang="ru-RU" sz="4000" dirty="0">
                <a:solidFill>
                  <a:schemeClr val="tx1"/>
                </a:solidFill>
                <a:latin typeface="Segoe UI Light" panose="020B0502040204020203" pitchFamily="34" charset="0"/>
                <a:ea typeface="+mn-ea"/>
                <a:cs typeface="Segoe UI Light" panose="020B0502040204020203" pitchFamily="34" charset="0"/>
              </a:rPr>
              <a:t>над суммой остатка средств по соответствующему направлению расходования целевых средств, указанному в Сведениях и суммой остатка средств на лицевом счете по соответствующему </a:t>
            </a:r>
            <a:r>
              <a:rPr lang="ru-RU" sz="4000" dirty="0" smtClean="0">
                <a:solidFill>
                  <a:schemeClr val="tx1"/>
                </a:solidFill>
                <a:latin typeface="Segoe UI Light" panose="020B0502040204020203" pitchFamily="34" charset="0"/>
                <a:ea typeface="+mn-ea"/>
                <a:cs typeface="Segoe UI Light" panose="020B0502040204020203" pitchFamily="34" charset="0"/>
              </a:rPr>
              <a:t>Г(М)К, </a:t>
            </a:r>
            <a:r>
              <a:rPr lang="ru-RU" sz="4000" dirty="0">
                <a:solidFill>
                  <a:schemeClr val="tx1"/>
                </a:solidFill>
                <a:latin typeface="Segoe UI Light" panose="020B0502040204020203" pitchFamily="34" charset="0"/>
                <a:ea typeface="+mn-ea"/>
                <a:cs typeface="Segoe UI Light" panose="020B0502040204020203" pitchFamily="34" charset="0"/>
              </a:rPr>
              <a:t>договору (соглашению), контракту (договору</a:t>
            </a:r>
            <a:r>
              <a:rPr lang="ru-RU" sz="4000" dirty="0" smtClean="0">
                <a:solidFill>
                  <a:schemeClr val="tx1"/>
                </a:solidFill>
                <a:latin typeface="Segoe UI Light" panose="020B0502040204020203" pitchFamily="34" charset="0"/>
                <a:ea typeface="+mn-ea"/>
                <a:cs typeface="Segoe UI Light" panose="020B0502040204020203" pitchFamily="34" charset="0"/>
              </a:rPr>
              <a:t>);</a:t>
            </a:r>
            <a:endParaRPr lang="ru-RU" sz="4000" dirty="0">
              <a:solidFill>
                <a:schemeClr val="tx1"/>
              </a:solidFill>
              <a:latin typeface="Segoe UI Light" panose="020B0502040204020203" pitchFamily="34" charset="0"/>
              <a:ea typeface="+mn-ea"/>
              <a:cs typeface="Segoe UI Light" panose="020B0502040204020203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446292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object 2"/>
          <p:cNvSpPr/>
          <p:nvPr/>
        </p:nvSpPr>
        <p:spPr>
          <a:xfrm flipV="1">
            <a:off x="5972" y="1229124"/>
            <a:ext cx="24372075" cy="748891"/>
          </a:xfrm>
          <a:custGeom>
            <a:avLst/>
            <a:gdLst/>
            <a:ahLst/>
            <a:cxnLst/>
            <a:rect l="l" t="t" r="r" b="b"/>
            <a:pathLst>
              <a:path w="4416425">
                <a:moveTo>
                  <a:pt x="0" y="0"/>
                </a:moveTo>
                <a:lnTo>
                  <a:pt x="4415994" y="0"/>
                </a:lnTo>
              </a:path>
            </a:pathLst>
          </a:custGeom>
          <a:ln w="12700">
            <a:solidFill>
              <a:schemeClr val="bg1">
                <a:lumMod val="85000"/>
              </a:schemeClr>
            </a:solidFill>
          </a:ln>
        </p:spPr>
        <p:txBody>
          <a:bodyPr wrap="square" lIns="0" tIns="0" rIns="0" bIns="0" rtlCol="0"/>
          <a:lstStyle/>
          <a:p>
            <a:endParaRPr sz="7600" dirty="0"/>
          </a:p>
        </p:txBody>
      </p:sp>
      <p:sp>
        <p:nvSpPr>
          <p:cNvPr id="42" name="TextBox 41"/>
          <p:cNvSpPr txBox="1"/>
          <p:nvPr/>
        </p:nvSpPr>
        <p:spPr>
          <a:xfrm>
            <a:off x="6575376" y="390183"/>
            <a:ext cx="17469248" cy="1477321"/>
          </a:xfrm>
          <a:prstGeom prst="rect">
            <a:avLst/>
          </a:prstGeom>
          <a:ln w="12700">
            <a:miter lim="400000"/>
          </a:ln>
        </p:spPr>
        <p:txBody>
          <a:bodyPr lIns="0" tIns="0" rIns="0" bIns="0" anchor="ctr">
            <a:noAutofit/>
          </a:bodyPr>
          <a:lstStyle>
            <a:lvl1pPr algn="r">
              <a:defRPr sz="4000">
                <a:solidFill>
                  <a:schemeClr val="bg2">
                    <a:lumMod val="50000"/>
                  </a:schemeClr>
                </a:solidFill>
                <a:latin typeface="Segoe UI Light" panose="020B0502040204020203" pitchFamily="34" charset="0"/>
                <a:ea typeface="+mn-ea"/>
                <a:cs typeface="Segoe UI Light" panose="020B0502040204020203" pitchFamily="34" charset="0"/>
                <a:sym typeface="Helvetica Neue Medium"/>
              </a:defRPr>
            </a:lvl1pPr>
            <a:lvl2pPr indent="0">
              <a:defRPr sz="11200" b="0">
                <a:latin typeface="+mn-lt"/>
                <a:ea typeface="+mn-ea"/>
                <a:cs typeface="+mn-cs"/>
                <a:sym typeface="Helvetica Neue Medium"/>
              </a:defRPr>
            </a:lvl2pPr>
            <a:lvl3pPr indent="0">
              <a:defRPr sz="11200" b="0">
                <a:latin typeface="+mn-lt"/>
                <a:ea typeface="+mn-ea"/>
                <a:cs typeface="+mn-cs"/>
                <a:sym typeface="Helvetica Neue Medium"/>
              </a:defRPr>
            </a:lvl3pPr>
            <a:lvl4pPr indent="0">
              <a:defRPr sz="11200" b="0">
                <a:latin typeface="+mn-lt"/>
                <a:ea typeface="+mn-ea"/>
                <a:cs typeface="+mn-cs"/>
                <a:sym typeface="Helvetica Neue Medium"/>
              </a:defRPr>
            </a:lvl4pPr>
            <a:lvl5pPr indent="0">
              <a:defRPr sz="11200" b="0">
                <a:latin typeface="+mn-lt"/>
                <a:ea typeface="+mn-ea"/>
                <a:cs typeface="+mn-cs"/>
                <a:sym typeface="Helvetica Neue Medium"/>
              </a:defRPr>
            </a:lvl5pPr>
            <a:lvl6pPr indent="0">
              <a:defRPr sz="11200" b="0">
                <a:latin typeface="+mn-lt"/>
                <a:ea typeface="+mn-ea"/>
                <a:cs typeface="+mn-cs"/>
                <a:sym typeface="Helvetica Neue Medium"/>
              </a:defRPr>
            </a:lvl6pPr>
            <a:lvl7pPr indent="0">
              <a:defRPr sz="11200" b="0">
                <a:latin typeface="+mn-lt"/>
                <a:ea typeface="+mn-ea"/>
                <a:cs typeface="+mn-cs"/>
                <a:sym typeface="Helvetica Neue Medium"/>
              </a:defRPr>
            </a:lvl7pPr>
            <a:lvl8pPr indent="0">
              <a:defRPr sz="11200" b="0">
                <a:latin typeface="+mn-lt"/>
                <a:ea typeface="+mn-ea"/>
                <a:cs typeface="+mn-cs"/>
                <a:sym typeface="Helvetica Neue Medium"/>
              </a:defRPr>
            </a:lvl8pPr>
            <a:lvl9pPr indent="0">
              <a:defRPr sz="11200" b="0">
                <a:latin typeface="+mn-lt"/>
                <a:ea typeface="+mn-ea"/>
                <a:cs typeface="+mn-cs"/>
                <a:sym typeface="Helvetica Neue Medium"/>
              </a:defRPr>
            </a:lvl9pPr>
          </a:lstStyle>
          <a:p>
            <a:endParaRPr lang="ru-RU" dirty="0"/>
          </a:p>
        </p:txBody>
      </p:sp>
      <p:sp>
        <p:nvSpPr>
          <p:cNvPr id="37" name="Прямоугольник 36"/>
          <p:cNvSpPr/>
          <p:nvPr/>
        </p:nvSpPr>
        <p:spPr>
          <a:xfrm>
            <a:off x="609600" y="162432"/>
            <a:ext cx="3860800" cy="16256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243834" tIns="121917" rIns="243834" bIns="121917" rtlCol="0" anchor="ctr"/>
          <a:lstStyle/>
          <a:p>
            <a:pPr algn="ctr"/>
            <a:endParaRPr lang="ru-RU" dirty="0"/>
          </a:p>
        </p:txBody>
      </p:sp>
      <p:pic>
        <p:nvPicPr>
          <p:cNvPr id="6" name="Рисунок 2"/>
          <p:cNvPicPr>
            <a:picLocks noChangeAspect="1"/>
          </p:cNvPicPr>
          <p:nvPr/>
        </p:nvPicPr>
        <p:blipFill>
          <a:blip r:embed="rId3"/>
          <a:stretch/>
        </p:blipFill>
        <p:spPr bwMode="auto">
          <a:xfrm>
            <a:off x="166664" y="521296"/>
            <a:ext cx="3456384" cy="1287835"/>
          </a:xfrm>
          <a:prstGeom prst="rect">
            <a:avLst/>
          </a:prstGeom>
        </p:spPr>
      </p:pic>
      <p:sp>
        <p:nvSpPr>
          <p:cNvPr id="7" name="Номер слайда 3"/>
          <p:cNvSpPr>
            <a:spLocks noGrp="1"/>
          </p:cNvSpPr>
          <p:nvPr>
            <p:ph type="sldNum" sz="quarter" idx="12"/>
          </p:nvPr>
        </p:nvSpPr>
        <p:spPr>
          <a:xfrm>
            <a:off x="23703664" y="13069539"/>
            <a:ext cx="387927" cy="410369"/>
          </a:xfrm>
        </p:spPr>
        <p:txBody>
          <a:bodyPr/>
          <a:lstStyle/>
          <a:p>
            <a:r>
              <a:rPr lang="ru-RU" sz="2000" dirty="0" smtClean="0">
                <a:solidFill>
                  <a:schemeClr val="bg2"/>
                </a:solidFill>
              </a:rPr>
              <a:t>13</a:t>
            </a:r>
            <a:endParaRPr lang="ru-RU" sz="2000" dirty="0">
              <a:solidFill>
                <a:schemeClr val="bg2"/>
              </a:solidFill>
            </a:endParaRPr>
          </a:p>
        </p:txBody>
      </p:sp>
      <p:sp>
        <p:nvSpPr>
          <p:cNvPr id="2" name="Прямоугольник 1"/>
          <p:cNvSpPr/>
          <p:nvPr/>
        </p:nvSpPr>
        <p:spPr>
          <a:xfrm>
            <a:off x="3623048" y="0"/>
            <a:ext cx="20754999" cy="17543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>
              <a:lnSpc>
                <a:spcPct val="90000"/>
              </a:lnSpc>
              <a:spcBef>
                <a:spcPts val="1000"/>
              </a:spcBef>
            </a:pPr>
            <a:r>
              <a:rPr lang="ru-RU" sz="4000" dirty="0">
                <a:solidFill>
                  <a:schemeClr val="tx1"/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Постановление Правительства РФ от 01.12.2021 г. № 2155 «Об утверждении общих требований к порядку осуществления финансовыми органами субъектов РФ (муниципальных образований) казначейского сопровождения </a:t>
            </a:r>
            <a:r>
              <a:rPr lang="ru-RU" sz="4000" dirty="0" smtClean="0">
                <a:solidFill>
                  <a:schemeClr val="tx1"/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средств»</a:t>
            </a:r>
            <a:endParaRPr lang="ru-RU" sz="4000" dirty="0">
              <a:solidFill>
                <a:schemeClr val="tx1"/>
              </a:solidFill>
              <a:latin typeface="Segoe UI Light" panose="020B0502040204020203" pitchFamily="34" charset="0"/>
              <a:ea typeface="+mn-ea"/>
              <a:cs typeface="Segoe UI Light" panose="020B0502040204020203" pitchFamily="34" charset="0"/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166664" y="2033464"/>
            <a:ext cx="24050672" cy="1117228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4000" dirty="0" smtClean="0">
                <a:solidFill>
                  <a:srgbClr val="125194"/>
                </a:solidFill>
                <a:latin typeface="Segoe UI Light" panose="020B0502040204020203" pitchFamily="34" charset="0"/>
                <a:ea typeface="+mn-ea"/>
                <a:cs typeface="Segoe UI Light" panose="020B0502040204020203" pitchFamily="34" charset="0"/>
              </a:rPr>
              <a:t>Порядок санкционирования целевых средств, утвержденный НПА финансового органа субъекта РФ (муниципальным правовым актом финансового органа муниципального образования) должен содержать следующие положения:</a:t>
            </a:r>
          </a:p>
          <a:p>
            <a:endParaRPr lang="ru-RU" sz="4000" dirty="0" smtClean="0">
              <a:solidFill>
                <a:srgbClr val="125194"/>
              </a:solidFill>
              <a:latin typeface="Segoe UI Light" panose="020B0502040204020203" pitchFamily="34" charset="0"/>
              <a:ea typeface="+mn-ea"/>
              <a:cs typeface="Segoe UI Light" panose="020B0502040204020203" pitchFamily="34" charset="0"/>
            </a:endParaRPr>
          </a:p>
          <a:p>
            <a:pPr algn="l"/>
            <a:r>
              <a:rPr lang="ru-RU" sz="4000" dirty="0">
                <a:solidFill>
                  <a:schemeClr val="tx1"/>
                </a:solidFill>
                <a:latin typeface="Segoe UI Light" panose="020B0502040204020203" pitchFamily="34" charset="0"/>
                <a:ea typeface="+mn-ea"/>
                <a:cs typeface="Segoe UI Light" panose="020B0502040204020203" pitchFamily="34" charset="0"/>
              </a:rPr>
              <a:t>г) наличия в </a:t>
            </a:r>
            <a:r>
              <a:rPr lang="ru-RU" sz="4000" dirty="0" smtClean="0">
                <a:solidFill>
                  <a:schemeClr val="tx1"/>
                </a:solidFill>
                <a:latin typeface="Segoe UI Light" panose="020B0502040204020203" pitchFamily="34" charset="0"/>
                <a:ea typeface="+mn-ea"/>
                <a:cs typeface="Segoe UI Light" panose="020B0502040204020203" pitchFamily="34" charset="0"/>
              </a:rPr>
              <a:t>распоряжении, </a:t>
            </a:r>
            <a:r>
              <a:rPr lang="ru-RU" sz="4000" dirty="0">
                <a:solidFill>
                  <a:schemeClr val="tx1"/>
                </a:solidFill>
                <a:latin typeface="Segoe UI Light" panose="020B0502040204020203" pitchFamily="34" charset="0"/>
                <a:ea typeface="+mn-ea"/>
                <a:cs typeface="Segoe UI Light" panose="020B0502040204020203" pitchFamily="34" charset="0"/>
              </a:rPr>
              <a:t>связанных с поставкой товаров (выполнением работ, оказанием услуг), реквизитов (тип, номер, дата) контракта (договора), документов-оснований и их соответствие реквизитам контракта (договора), документов-оснований, представленных вместе с распоряжением </a:t>
            </a:r>
            <a:r>
              <a:rPr lang="ru-RU" sz="4000" dirty="0" smtClean="0">
                <a:solidFill>
                  <a:schemeClr val="tx1"/>
                </a:solidFill>
                <a:latin typeface="Segoe UI Light" panose="020B0502040204020203" pitchFamily="34" charset="0"/>
                <a:ea typeface="+mn-ea"/>
                <a:cs typeface="Segoe UI Light" panose="020B0502040204020203" pitchFamily="34" charset="0"/>
              </a:rPr>
              <a:t>в </a:t>
            </a:r>
            <a:r>
              <a:rPr lang="ru-RU" sz="4000" dirty="0">
                <a:solidFill>
                  <a:schemeClr val="tx1"/>
                </a:solidFill>
                <a:latin typeface="Segoe UI Light" panose="020B0502040204020203" pitchFamily="34" charset="0"/>
                <a:ea typeface="+mn-ea"/>
                <a:cs typeface="Segoe UI Light" panose="020B0502040204020203" pitchFamily="34" charset="0"/>
              </a:rPr>
              <a:t>финансовый орган субъекта </a:t>
            </a:r>
            <a:r>
              <a:rPr lang="ru-RU" sz="4000" dirty="0" smtClean="0">
                <a:solidFill>
                  <a:schemeClr val="tx1"/>
                </a:solidFill>
                <a:latin typeface="Segoe UI Light" panose="020B0502040204020203" pitchFamily="34" charset="0"/>
                <a:ea typeface="+mn-ea"/>
                <a:cs typeface="Segoe UI Light" panose="020B0502040204020203" pitchFamily="34" charset="0"/>
              </a:rPr>
              <a:t>РФ (муниципального </a:t>
            </a:r>
            <a:r>
              <a:rPr lang="ru-RU" sz="4000" dirty="0">
                <a:solidFill>
                  <a:schemeClr val="tx1"/>
                </a:solidFill>
                <a:latin typeface="Segoe UI Light" panose="020B0502040204020203" pitchFamily="34" charset="0"/>
                <a:ea typeface="+mn-ea"/>
                <a:cs typeface="Segoe UI Light" panose="020B0502040204020203" pitchFamily="34" charset="0"/>
              </a:rPr>
              <a:t>образования</a:t>
            </a:r>
            <a:r>
              <a:rPr lang="ru-RU" sz="4000" dirty="0" smtClean="0">
                <a:solidFill>
                  <a:schemeClr val="tx1"/>
                </a:solidFill>
                <a:latin typeface="Segoe UI Light" panose="020B0502040204020203" pitchFamily="34" charset="0"/>
                <a:ea typeface="+mn-ea"/>
                <a:cs typeface="Segoe UI Light" panose="020B0502040204020203" pitchFamily="34" charset="0"/>
              </a:rPr>
              <a:t>);</a:t>
            </a:r>
          </a:p>
          <a:p>
            <a:pPr algn="l"/>
            <a:endParaRPr lang="ru-RU" sz="4000" dirty="0" smtClean="0">
              <a:solidFill>
                <a:schemeClr val="tx1"/>
              </a:solidFill>
              <a:latin typeface="Segoe UI Light" panose="020B0502040204020203" pitchFamily="34" charset="0"/>
              <a:ea typeface="+mn-ea"/>
              <a:cs typeface="Segoe UI Light" panose="020B0502040204020203" pitchFamily="34" charset="0"/>
            </a:endParaRPr>
          </a:p>
          <a:p>
            <a:pPr algn="l"/>
            <a:r>
              <a:rPr lang="ru-RU" sz="4000" dirty="0" smtClean="0">
                <a:solidFill>
                  <a:schemeClr val="tx1"/>
                </a:solidFill>
                <a:latin typeface="Segoe UI Light" panose="020B0502040204020203" pitchFamily="34" charset="0"/>
                <a:ea typeface="+mn-ea"/>
                <a:cs typeface="Segoe UI Light" panose="020B0502040204020203" pitchFamily="34" charset="0"/>
              </a:rPr>
              <a:t>д</a:t>
            </a:r>
            <a:r>
              <a:rPr lang="ru-RU" sz="4000" dirty="0">
                <a:solidFill>
                  <a:schemeClr val="tx1"/>
                </a:solidFill>
                <a:latin typeface="Segoe UI Light" panose="020B0502040204020203" pitchFamily="34" charset="0"/>
                <a:ea typeface="+mn-ea"/>
                <a:cs typeface="Segoe UI Light" panose="020B0502040204020203" pitchFamily="34" charset="0"/>
              </a:rPr>
              <a:t>) соответствия содержания операции по расходам, связанным с поставкой товаров (выполнением работ, оказанием услуг), исходя из документа-основания, текстовому назначению платежа, указанному в </a:t>
            </a:r>
            <a:r>
              <a:rPr lang="ru-RU" sz="4000" dirty="0" smtClean="0">
                <a:solidFill>
                  <a:schemeClr val="tx1"/>
                </a:solidFill>
                <a:latin typeface="Segoe UI Light" panose="020B0502040204020203" pitchFamily="34" charset="0"/>
                <a:ea typeface="+mn-ea"/>
                <a:cs typeface="Segoe UI Light" panose="020B0502040204020203" pitchFamily="34" charset="0"/>
              </a:rPr>
              <a:t>распоряжении, </a:t>
            </a:r>
            <a:r>
              <a:rPr lang="ru-RU" sz="4000" dirty="0">
                <a:solidFill>
                  <a:schemeClr val="tx1"/>
                </a:solidFill>
                <a:latin typeface="Segoe UI Light" panose="020B0502040204020203" pitchFamily="34" charset="0"/>
                <a:ea typeface="+mn-ea"/>
                <a:cs typeface="Segoe UI Light" panose="020B0502040204020203" pitchFamily="34" charset="0"/>
              </a:rPr>
              <a:t>предмету (результатам) и условиям </a:t>
            </a:r>
            <a:r>
              <a:rPr lang="ru-RU" sz="4000" dirty="0" smtClean="0">
                <a:solidFill>
                  <a:schemeClr val="tx1"/>
                </a:solidFill>
                <a:latin typeface="Segoe UI Light" panose="020B0502040204020203" pitchFamily="34" charset="0"/>
                <a:ea typeface="+mn-ea"/>
                <a:cs typeface="Segoe UI Light" panose="020B0502040204020203" pitchFamily="34" charset="0"/>
              </a:rPr>
              <a:t>Г(М)К, </a:t>
            </a:r>
            <a:r>
              <a:rPr lang="ru-RU" sz="4000" dirty="0">
                <a:solidFill>
                  <a:schemeClr val="tx1"/>
                </a:solidFill>
                <a:latin typeface="Segoe UI Light" panose="020B0502040204020203" pitchFamily="34" charset="0"/>
                <a:ea typeface="+mn-ea"/>
                <a:cs typeface="Segoe UI Light" panose="020B0502040204020203" pitchFamily="34" charset="0"/>
              </a:rPr>
              <a:t>договора (соглашения), контракта (договора); </a:t>
            </a:r>
            <a:endParaRPr lang="ru-RU" sz="4000" dirty="0" smtClean="0">
              <a:solidFill>
                <a:schemeClr val="tx1"/>
              </a:solidFill>
              <a:latin typeface="Segoe UI Light" panose="020B0502040204020203" pitchFamily="34" charset="0"/>
              <a:ea typeface="+mn-ea"/>
              <a:cs typeface="Segoe UI Light" panose="020B0502040204020203" pitchFamily="34" charset="0"/>
            </a:endParaRPr>
          </a:p>
          <a:p>
            <a:pPr algn="l"/>
            <a:endParaRPr lang="ru-RU" sz="4000" dirty="0" smtClean="0">
              <a:solidFill>
                <a:schemeClr val="tx1"/>
              </a:solidFill>
              <a:latin typeface="Segoe UI Light" panose="020B0502040204020203" pitchFamily="34" charset="0"/>
              <a:ea typeface="+mn-ea"/>
              <a:cs typeface="Segoe UI Light" panose="020B0502040204020203" pitchFamily="34" charset="0"/>
            </a:endParaRPr>
          </a:p>
          <a:p>
            <a:pPr algn="l"/>
            <a:r>
              <a:rPr lang="ru-RU" sz="4000" dirty="0" smtClean="0">
                <a:solidFill>
                  <a:schemeClr val="tx1"/>
                </a:solidFill>
                <a:latin typeface="Segoe UI Light" panose="020B0502040204020203" pitchFamily="34" charset="0"/>
                <a:ea typeface="+mn-ea"/>
                <a:cs typeface="Segoe UI Light" panose="020B0502040204020203" pitchFamily="34" charset="0"/>
              </a:rPr>
              <a:t>е</a:t>
            </a:r>
            <a:r>
              <a:rPr lang="ru-RU" sz="4000" dirty="0">
                <a:solidFill>
                  <a:schemeClr val="tx1"/>
                </a:solidFill>
                <a:latin typeface="Segoe UI Light" panose="020B0502040204020203" pitchFamily="34" charset="0"/>
                <a:ea typeface="+mn-ea"/>
                <a:cs typeface="Segoe UI Light" panose="020B0502040204020203" pitchFamily="34" charset="0"/>
              </a:rPr>
              <a:t>) соответствия текстового назначения платежа, указанного в </a:t>
            </a:r>
            <a:r>
              <a:rPr lang="ru-RU" sz="4000" dirty="0" smtClean="0">
                <a:solidFill>
                  <a:schemeClr val="tx1"/>
                </a:solidFill>
                <a:latin typeface="Segoe UI Light" panose="020B0502040204020203" pitchFamily="34" charset="0"/>
                <a:ea typeface="+mn-ea"/>
                <a:cs typeface="Segoe UI Light" panose="020B0502040204020203" pitchFamily="34" charset="0"/>
              </a:rPr>
              <a:t>распоряжении, </a:t>
            </a:r>
            <a:r>
              <a:rPr lang="ru-RU" sz="4000" dirty="0">
                <a:solidFill>
                  <a:schemeClr val="tx1"/>
                </a:solidFill>
                <a:latin typeface="Segoe UI Light" panose="020B0502040204020203" pitchFamily="34" charset="0"/>
                <a:ea typeface="+mn-ea"/>
                <a:cs typeface="Segoe UI Light" panose="020B0502040204020203" pitchFamily="34" charset="0"/>
              </a:rPr>
              <a:t>направлению расходования целевых средств, указанному в Сведениях</a:t>
            </a:r>
            <a:r>
              <a:rPr lang="ru-RU" sz="4000" dirty="0" smtClean="0">
                <a:solidFill>
                  <a:schemeClr val="tx1"/>
                </a:solidFill>
                <a:latin typeface="Segoe UI Light" panose="020B0502040204020203" pitchFamily="34" charset="0"/>
                <a:ea typeface="+mn-ea"/>
                <a:cs typeface="Segoe UI Light" panose="020B0502040204020203" pitchFamily="34" charset="0"/>
              </a:rPr>
              <a:t>;</a:t>
            </a:r>
          </a:p>
          <a:p>
            <a:pPr algn="l"/>
            <a:endParaRPr lang="ru-RU" sz="4000" dirty="0">
              <a:solidFill>
                <a:schemeClr val="tx1"/>
              </a:solidFill>
              <a:latin typeface="Segoe UI Light" panose="020B0502040204020203" pitchFamily="34" charset="0"/>
              <a:ea typeface="+mn-ea"/>
              <a:cs typeface="Segoe UI Light" panose="020B0502040204020203" pitchFamily="34" charset="0"/>
            </a:endParaRPr>
          </a:p>
          <a:p>
            <a:pPr algn="l"/>
            <a:r>
              <a:rPr lang="ru-RU" sz="4000" dirty="0">
                <a:solidFill>
                  <a:schemeClr val="tx1"/>
                </a:solidFill>
                <a:latin typeface="Segoe UI Light" panose="020B0502040204020203" pitchFamily="34" charset="0"/>
                <a:ea typeface="+mn-ea"/>
                <a:cs typeface="Segoe UI Light" panose="020B0502040204020203" pitchFamily="34" charset="0"/>
              </a:rPr>
              <a:t>ж) соблюдения запретов на перечисление целевых средств с лицевого счета, определенных пунктом 3 статьи 242.23 Бюджетного </a:t>
            </a:r>
            <a:r>
              <a:rPr lang="ru-RU" sz="4000" dirty="0" smtClean="0">
                <a:solidFill>
                  <a:schemeClr val="tx1"/>
                </a:solidFill>
                <a:latin typeface="Segoe UI Light" panose="020B0502040204020203" pitchFamily="34" charset="0"/>
                <a:ea typeface="+mn-ea"/>
                <a:cs typeface="Segoe UI Light" panose="020B0502040204020203" pitchFamily="34" charset="0"/>
              </a:rPr>
              <a:t>кодекса РФ. </a:t>
            </a:r>
            <a:endParaRPr lang="ru-RU" sz="4000" dirty="0">
              <a:solidFill>
                <a:schemeClr val="tx1"/>
              </a:solidFill>
              <a:latin typeface="Segoe UI Light" panose="020B0502040204020203" pitchFamily="34" charset="0"/>
              <a:ea typeface="+mn-ea"/>
              <a:cs typeface="Segoe UI Light" panose="020B0502040204020203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107349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object 2"/>
          <p:cNvSpPr/>
          <p:nvPr/>
        </p:nvSpPr>
        <p:spPr>
          <a:xfrm flipV="1">
            <a:off x="5972" y="1229124"/>
            <a:ext cx="24372075" cy="748891"/>
          </a:xfrm>
          <a:custGeom>
            <a:avLst/>
            <a:gdLst/>
            <a:ahLst/>
            <a:cxnLst/>
            <a:rect l="l" t="t" r="r" b="b"/>
            <a:pathLst>
              <a:path w="4416425">
                <a:moveTo>
                  <a:pt x="0" y="0"/>
                </a:moveTo>
                <a:lnTo>
                  <a:pt x="4415994" y="0"/>
                </a:lnTo>
              </a:path>
            </a:pathLst>
          </a:custGeom>
          <a:ln w="12700">
            <a:solidFill>
              <a:schemeClr val="bg1">
                <a:lumMod val="85000"/>
              </a:schemeClr>
            </a:solidFill>
          </a:ln>
        </p:spPr>
        <p:txBody>
          <a:bodyPr wrap="square" lIns="0" tIns="0" rIns="0" bIns="0" rtlCol="0"/>
          <a:lstStyle/>
          <a:p>
            <a:endParaRPr sz="7600" dirty="0"/>
          </a:p>
        </p:txBody>
      </p:sp>
      <p:sp>
        <p:nvSpPr>
          <p:cNvPr id="42" name="TextBox 41"/>
          <p:cNvSpPr txBox="1"/>
          <p:nvPr/>
        </p:nvSpPr>
        <p:spPr>
          <a:xfrm>
            <a:off x="6575376" y="390183"/>
            <a:ext cx="17469248" cy="1477321"/>
          </a:xfrm>
          <a:prstGeom prst="rect">
            <a:avLst/>
          </a:prstGeom>
          <a:ln w="12700">
            <a:miter lim="400000"/>
          </a:ln>
        </p:spPr>
        <p:txBody>
          <a:bodyPr lIns="0" tIns="0" rIns="0" bIns="0" anchor="ctr">
            <a:noAutofit/>
          </a:bodyPr>
          <a:lstStyle>
            <a:lvl1pPr algn="r">
              <a:defRPr sz="4000">
                <a:solidFill>
                  <a:schemeClr val="bg2">
                    <a:lumMod val="50000"/>
                  </a:schemeClr>
                </a:solidFill>
                <a:latin typeface="Segoe UI Light" panose="020B0502040204020203" pitchFamily="34" charset="0"/>
                <a:ea typeface="+mn-ea"/>
                <a:cs typeface="Segoe UI Light" panose="020B0502040204020203" pitchFamily="34" charset="0"/>
                <a:sym typeface="Helvetica Neue Medium"/>
              </a:defRPr>
            </a:lvl1pPr>
            <a:lvl2pPr indent="0">
              <a:defRPr sz="11200" b="0">
                <a:latin typeface="+mn-lt"/>
                <a:ea typeface="+mn-ea"/>
                <a:cs typeface="+mn-cs"/>
                <a:sym typeface="Helvetica Neue Medium"/>
              </a:defRPr>
            </a:lvl2pPr>
            <a:lvl3pPr indent="0">
              <a:defRPr sz="11200" b="0">
                <a:latin typeface="+mn-lt"/>
                <a:ea typeface="+mn-ea"/>
                <a:cs typeface="+mn-cs"/>
                <a:sym typeface="Helvetica Neue Medium"/>
              </a:defRPr>
            </a:lvl3pPr>
            <a:lvl4pPr indent="0">
              <a:defRPr sz="11200" b="0">
                <a:latin typeface="+mn-lt"/>
                <a:ea typeface="+mn-ea"/>
                <a:cs typeface="+mn-cs"/>
                <a:sym typeface="Helvetica Neue Medium"/>
              </a:defRPr>
            </a:lvl4pPr>
            <a:lvl5pPr indent="0">
              <a:defRPr sz="11200" b="0">
                <a:latin typeface="+mn-lt"/>
                <a:ea typeface="+mn-ea"/>
                <a:cs typeface="+mn-cs"/>
                <a:sym typeface="Helvetica Neue Medium"/>
              </a:defRPr>
            </a:lvl5pPr>
            <a:lvl6pPr indent="0">
              <a:defRPr sz="11200" b="0">
                <a:latin typeface="+mn-lt"/>
                <a:ea typeface="+mn-ea"/>
                <a:cs typeface="+mn-cs"/>
                <a:sym typeface="Helvetica Neue Medium"/>
              </a:defRPr>
            </a:lvl6pPr>
            <a:lvl7pPr indent="0">
              <a:defRPr sz="11200" b="0">
                <a:latin typeface="+mn-lt"/>
                <a:ea typeface="+mn-ea"/>
                <a:cs typeface="+mn-cs"/>
                <a:sym typeface="Helvetica Neue Medium"/>
              </a:defRPr>
            </a:lvl7pPr>
            <a:lvl8pPr indent="0">
              <a:defRPr sz="11200" b="0">
                <a:latin typeface="+mn-lt"/>
                <a:ea typeface="+mn-ea"/>
                <a:cs typeface="+mn-cs"/>
                <a:sym typeface="Helvetica Neue Medium"/>
              </a:defRPr>
            </a:lvl8pPr>
            <a:lvl9pPr indent="0">
              <a:defRPr sz="11200" b="0">
                <a:latin typeface="+mn-lt"/>
                <a:ea typeface="+mn-ea"/>
                <a:cs typeface="+mn-cs"/>
                <a:sym typeface="Helvetica Neue Medium"/>
              </a:defRPr>
            </a:lvl9pPr>
          </a:lstStyle>
          <a:p>
            <a:endParaRPr lang="ru-RU" dirty="0"/>
          </a:p>
        </p:txBody>
      </p:sp>
      <p:sp>
        <p:nvSpPr>
          <p:cNvPr id="37" name="Прямоугольник 36"/>
          <p:cNvSpPr/>
          <p:nvPr/>
        </p:nvSpPr>
        <p:spPr>
          <a:xfrm>
            <a:off x="609600" y="162432"/>
            <a:ext cx="3860800" cy="16256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243834" tIns="121917" rIns="243834" bIns="121917" rtlCol="0" anchor="ctr"/>
          <a:lstStyle/>
          <a:p>
            <a:pPr algn="ctr"/>
            <a:endParaRPr lang="ru-RU" dirty="0"/>
          </a:p>
        </p:txBody>
      </p:sp>
      <p:pic>
        <p:nvPicPr>
          <p:cNvPr id="6" name="Рисунок 2"/>
          <p:cNvPicPr>
            <a:picLocks noChangeAspect="1"/>
          </p:cNvPicPr>
          <p:nvPr/>
        </p:nvPicPr>
        <p:blipFill>
          <a:blip r:embed="rId3"/>
          <a:stretch/>
        </p:blipFill>
        <p:spPr bwMode="auto">
          <a:xfrm>
            <a:off x="166664" y="521296"/>
            <a:ext cx="3456384" cy="1287835"/>
          </a:xfrm>
          <a:prstGeom prst="rect">
            <a:avLst/>
          </a:prstGeom>
        </p:spPr>
      </p:pic>
      <p:sp>
        <p:nvSpPr>
          <p:cNvPr id="7" name="Номер слайда 3"/>
          <p:cNvSpPr>
            <a:spLocks noGrp="1"/>
          </p:cNvSpPr>
          <p:nvPr>
            <p:ph type="sldNum" sz="quarter" idx="12"/>
          </p:nvPr>
        </p:nvSpPr>
        <p:spPr>
          <a:xfrm>
            <a:off x="23703664" y="13069539"/>
            <a:ext cx="387927" cy="410369"/>
          </a:xfrm>
        </p:spPr>
        <p:txBody>
          <a:bodyPr/>
          <a:lstStyle/>
          <a:p>
            <a:r>
              <a:rPr lang="ru-RU" sz="2000" dirty="0" smtClean="0">
                <a:solidFill>
                  <a:schemeClr val="bg2"/>
                </a:solidFill>
              </a:rPr>
              <a:t>14</a:t>
            </a:r>
            <a:endParaRPr lang="ru-RU" sz="2000" dirty="0">
              <a:solidFill>
                <a:schemeClr val="bg2"/>
              </a:solidFill>
            </a:endParaRPr>
          </a:p>
        </p:txBody>
      </p:sp>
      <p:sp>
        <p:nvSpPr>
          <p:cNvPr id="2" name="Прямоугольник 1"/>
          <p:cNvSpPr/>
          <p:nvPr/>
        </p:nvSpPr>
        <p:spPr>
          <a:xfrm>
            <a:off x="3623048" y="0"/>
            <a:ext cx="20754999" cy="17543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>
              <a:lnSpc>
                <a:spcPct val="90000"/>
              </a:lnSpc>
              <a:spcBef>
                <a:spcPts val="1000"/>
              </a:spcBef>
            </a:pPr>
            <a:r>
              <a:rPr lang="ru-RU" sz="4000" dirty="0">
                <a:solidFill>
                  <a:schemeClr val="tx1"/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Постановление Правительства РФ от 01.12.2021 г. № 2155 «Об утверждении общих требований к порядку осуществления финансовыми органами субъектов РФ (муниципальных образований) казначейского сопровождения </a:t>
            </a:r>
            <a:r>
              <a:rPr lang="ru-RU" sz="4000" dirty="0" smtClean="0">
                <a:solidFill>
                  <a:schemeClr val="tx1"/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средств»</a:t>
            </a:r>
            <a:endParaRPr lang="ru-RU" sz="4000" dirty="0">
              <a:solidFill>
                <a:schemeClr val="tx1"/>
              </a:solidFill>
              <a:latin typeface="Segoe UI Light" panose="020B0502040204020203" pitchFamily="34" charset="0"/>
              <a:ea typeface="+mn-ea"/>
              <a:cs typeface="Segoe UI Light" panose="020B0502040204020203" pitchFamily="34" charset="0"/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166664" y="2033464"/>
            <a:ext cx="24050672" cy="1117228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4000" dirty="0" smtClean="0">
                <a:solidFill>
                  <a:srgbClr val="125194"/>
                </a:solidFill>
                <a:latin typeface="Segoe UI Light" panose="020B0502040204020203" pitchFamily="34" charset="0"/>
                <a:ea typeface="+mn-ea"/>
                <a:cs typeface="Segoe UI Light" panose="020B0502040204020203" pitchFamily="34" charset="0"/>
              </a:rPr>
              <a:t>Порядок санкционирования целевых средств, утвержденный НПА финансового органа субъекта РФ (муниципальным правовым актом финансового органа муниципального образования) должен содержать следующие положения:</a:t>
            </a:r>
          </a:p>
          <a:p>
            <a:endParaRPr lang="ru-RU" sz="4000" dirty="0" smtClean="0">
              <a:solidFill>
                <a:srgbClr val="FF0000"/>
              </a:solidFill>
              <a:latin typeface="Segoe UI Light" panose="020B0502040204020203" pitchFamily="34" charset="0"/>
              <a:ea typeface="+mn-ea"/>
              <a:cs typeface="Segoe UI Light" panose="020B0502040204020203" pitchFamily="34" charset="0"/>
            </a:endParaRPr>
          </a:p>
          <a:p>
            <a:pPr marL="571500" indent="-571500" algn="l">
              <a:buFont typeface="Wingdings" panose="05000000000000000000" pitchFamily="2" charset="2"/>
              <a:buChar char="Ø"/>
            </a:pPr>
            <a:r>
              <a:rPr lang="ru-RU" sz="4000" dirty="0" smtClean="0">
                <a:solidFill>
                  <a:schemeClr val="tx1"/>
                </a:solidFill>
                <a:latin typeface="Segoe UI Light" panose="020B0502040204020203" pitchFamily="34" charset="0"/>
                <a:ea typeface="+mn-ea"/>
                <a:cs typeface="Segoe UI Light" panose="020B0502040204020203" pitchFamily="34" charset="0"/>
              </a:rPr>
              <a:t>об </a:t>
            </a:r>
            <a:r>
              <a:rPr lang="ru-RU" sz="4000" dirty="0">
                <a:solidFill>
                  <a:schemeClr val="tx1"/>
                </a:solidFill>
                <a:latin typeface="Segoe UI Light" panose="020B0502040204020203" pitchFamily="34" charset="0"/>
                <a:ea typeface="+mn-ea"/>
                <a:cs typeface="Segoe UI Light" panose="020B0502040204020203" pitchFamily="34" charset="0"/>
              </a:rPr>
              <a:t>основаниях и порядке возврата финансовым органом субъекта </a:t>
            </a:r>
            <a:r>
              <a:rPr lang="ru-RU" sz="4000" dirty="0" smtClean="0">
                <a:solidFill>
                  <a:schemeClr val="tx1"/>
                </a:solidFill>
                <a:latin typeface="Segoe UI Light" panose="020B0502040204020203" pitchFamily="34" charset="0"/>
                <a:ea typeface="+mn-ea"/>
                <a:cs typeface="Segoe UI Light" panose="020B0502040204020203" pitchFamily="34" charset="0"/>
              </a:rPr>
              <a:t>РФ (</a:t>
            </a:r>
            <a:r>
              <a:rPr lang="ru-RU" sz="4000" dirty="0">
                <a:solidFill>
                  <a:schemeClr val="tx1"/>
                </a:solidFill>
                <a:latin typeface="Segoe UI Light" panose="020B0502040204020203" pitchFamily="34" charset="0"/>
                <a:ea typeface="+mn-ea"/>
                <a:cs typeface="Segoe UI Light" panose="020B0502040204020203" pitchFamily="34" charset="0"/>
              </a:rPr>
              <a:t>муниципального образования) </a:t>
            </a:r>
            <a:r>
              <a:rPr lang="ru-RU" sz="4000" dirty="0" smtClean="0">
                <a:solidFill>
                  <a:schemeClr val="tx1"/>
                </a:solidFill>
                <a:latin typeface="Segoe UI Light" panose="020B0502040204020203" pitchFamily="34" charset="0"/>
                <a:ea typeface="+mn-ea"/>
                <a:cs typeface="Segoe UI Light" panose="020B0502040204020203" pitchFamily="34" charset="0"/>
              </a:rPr>
              <a:t>распоряжений;</a:t>
            </a:r>
          </a:p>
          <a:p>
            <a:pPr marL="571500" indent="-571500" algn="l">
              <a:buFont typeface="Wingdings" panose="05000000000000000000" pitchFamily="2" charset="2"/>
              <a:buChar char="Ø"/>
            </a:pPr>
            <a:endParaRPr lang="ru-RU" sz="4000" dirty="0">
              <a:solidFill>
                <a:schemeClr val="tx1"/>
              </a:solidFill>
              <a:latin typeface="Segoe UI Light" panose="020B0502040204020203" pitchFamily="34" charset="0"/>
              <a:ea typeface="+mn-ea"/>
              <a:cs typeface="Segoe UI Light" panose="020B0502040204020203" pitchFamily="34" charset="0"/>
            </a:endParaRPr>
          </a:p>
          <a:p>
            <a:pPr marL="571500" indent="-571500" algn="l">
              <a:buFont typeface="Wingdings" panose="05000000000000000000" pitchFamily="2" charset="2"/>
              <a:buChar char="Ø"/>
            </a:pPr>
            <a:r>
              <a:rPr lang="ru-RU" sz="4000" dirty="0" smtClean="0">
                <a:solidFill>
                  <a:schemeClr val="tx1"/>
                </a:solidFill>
                <a:latin typeface="Segoe UI Light" panose="020B0502040204020203" pitchFamily="34" charset="0"/>
                <a:ea typeface="+mn-ea"/>
                <a:cs typeface="Segoe UI Light" panose="020B0502040204020203" pitchFamily="34" charset="0"/>
              </a:rPr>
              <a:t>о </a:t>
            </a:r>
            <a:r>
              <a:rPr lang="ru-RU" sz="4000" dirty="0">
                <a:solidFill>
                  <a:schemeClr val="tx1"/>
                </a:solidFill>
                <a:latin typeface="Segoe UI Light" panose="020B0502040204020203" pitchFamily="34" charset="0"/>
                <a:ea typeface="+mn-ea"/>
                <a:cs typeface="Segoe UI Light" panose="020B0502040204020203" pitchFamily="34" charset="0"/>
              </a:rPr>
              <a:t>запрете на осуществление операций на лицевом счете, отказе в осуществлении операций на лицевом счете при наличии оснований, указанных в пунктах 10 и 11 статьи 242.13.1 Бюджетного </a:t>
            </a:r>
            <a:r>
              <a:rPr lang="ru-RU" sz="4000" dirty="0" smtClean="0">
                <a:solidFill>
                  <a:schemeClr val="tx1"/>
                </a:solidFill>
                <a:latin typeface="Segoe UI Light" panose="020B0502040204020203" pitchFamily="34" charset="0"/>
                <a:ea typeface="+mn-ea"/>
                <a:cs typeface="Segoe UI Light" panose="020B0502040204020203" pitchFamily="34" charset="0"/>
              </a:rPr>
              <a:t>кодекса РФ, </a:t>
            </a:r>
            <a:r>
              <a:rPr lang="ru-RU" sz="4000" dirty="0">
                <a:solidFill>
                  <a:schemeClr val="tx1"/>
                </a:solidFill>
                <a:latin typeface="Segoe UI Light" panose="020B0502040204020203" pitchFamily="34" charset="0"/>
                <a:ea typeface="+mn-ea"/>
                <a:cs typeface="Segoe UI Light" panose="020B0502040204020203" pitchFamily="34" charset="0"/>
              </a:rPr>
              <a:t>а также о приостановлении операций на лицевом счете в соответствии с пунктом 3 указанной статьи в порядке, предусмотренном Правительством </a:t>
            </a:r>
            <a:r>
              <a:rPr lang="ru-RU" sz="4000" dirty="0" smtClean="0">
                <a:solidFill>
                  <a:schemeClr val="tx1"/>
                </a:solidFill>
                <a:latin typeface="Segoe UI Light" panose="020B0502040204020203" pitchFamily="34" charset="0"/>
                <a:ea typeface="+mn-ea"/>
                <a:cs typeface="Segoe UI Light" panose="020B0502040204020203" pitchFamily="34" charset="0"/>
              </a:rPr>
              <a:t>РФ;</a:t>
            </a:r>
          </a:p>
          <a:p>
            <a:pPr marL="571500" indent="-571500" algn="l">
              <a:buFont typeface="Wingdings" panose="05000000000000000000" pitchFamily="2" charset="2"/>
              <a:buChar char="Ø"/>
            </a:pPr>
            <a:endParaRPr lang="ru-RU" sz="4000" dirty="0">
              <a:solidFill>
                <a:schemeClr val="tx1"/>
              </a:solidFill>
              <a:latin typeface="Segoe UI Light" panose="020B0502040204020203" pitchFamily="34" charset="0"/>
              <a:ea typeface="+mn-ea"/>
              <a:cs typeface="Segoe UI Light" panose="020B0502040204020203" pitchFamily="34" charset="0"/>
            </a:endParaRPr>
          </a:p>
          <a:p>
            <a:pPr marL="571500" indent="-571500" algn="l">
              <a:buFont typeface="Wingdings" panose="05000000000000000000" pitchFamily="2" charset="2"/>
              <a:buChar char="Ø"/>
            </a:pPr>
            <a:r>
              <a:rPr lang="ru-RU" sz="4000" dirty="0" smtClean="0">
                <a:solidFill>
                  <a:schemeClr val="tx1"/>
                </a:solidFill>
                <a:latin typeface="Segoe UI Light" panose="020B0502040204020203" pitchFamily="34" charset="0"/>
                <a:ea typeface="+mn-ea"/>
                <a:cs typeface="Segoe UI Light" panose="020B0502040204020203" pitchFamily="34" charset="0"/>
              </a:rPr>
              <a:t>о </a:t>
            </a:r>
            <a:r>
              <a:rPr lang="ru-RU" sz="4000" dirty="0">
                <a:solidFill>
                  <a:schemeClr val="tx1"/>
                </a:solidFill>
                <a:latin typeface="Segoe UI Light" panose="020B0502040204020203" pitchFamily="34" charset="0"/>
                <a:ea typeface="+mn-ea"/>
                <a:cs typeface="Segoe UI Light" panose="020B0502040204020203" pitchFamily="34" charset="0"/>
              </a:rPr>
              <a:t>проведении иных проверок финансовым органом субъекта </a:t>
            </a:r>
            <a:r>
              <a:rPr lang="ru-RU" sz="4000" dirty="0" smtClean="0">
                <a:solidFill>
                  <a:schemeClr val="tx1"/>
                </a:solidFill>
                <a:latin typeface="Segoe UI Light" panose="020B0502040204020203" pitchFamily="34" charset="0"/>
                <a:ea typeface="+mn-ea"/>
                <a:cs typeface="Segoe UI Light" panose="020B0502040204020203" pitchFamily="34" charset="0"/>
              </a:rPr>
              <a:t>РФ </a:t>
            </a:r>
            <a:r>
              <a:rPr lang="ru-RU" sz="4000" dirty="0">
                <a:solidFill>
                  <a:schemeClr val="tx1"/>
                </a:solidFill>
                <a:latin typeface="Segoe UI Light" panose="020B0502040204020203" pitchFamily="34" charset="0"/>
                <a:ea typeface="+mn-ea"/>
                <a:cs typeface="Segoe UI Light" panose="020B0502040204020203" pitchFamily="34" charset="0"/>
              </a:rPr>
              <a:t>(муниципального образования) в отношении целевых средств, подлежащих расширенному казначейскому сопровождению, определенных Правительством Российской Федерации в соответствии с пунктом 3 статьи 242.24 Бюджетного </a:t>
            </a:r>
            <a:r>
              <a:rPr lang="ru-RU" sz="4000" dirty="0" smtClean="0">
                <a:solidFill>
                  <a:schemeClr val="tx1"/>
                </a:solidFill>
                <a:latin typeface="Segoe UI Light" panose="020B0502040204020203" pitchFamily="34" charset="0"/>
                <a:ea typeface="+mn-ea"/>
                <a:cs typeface="Segoe UI Light" panose="020B0502040204020203" pitchFamily="34" charset="0"/>
              </a:rPr>
              <a:t>кодекса РФ;</a:t>
            </a:r>
          </a:p>
          <a:p>
            <a:pPr marL="571500" indent="-571500" algn="l">
              <a:buFont typeface="Wingdings" panose="05000000000000000000" pitchFamily="2" charset="2"/>
              <a:buChar char="Ø"/>
            </a:pPr>
            <a:endParaRPr lang="ru-RU" sz="4000" dirty="0">
              <a:solidFill>
                <a:schemeClr val="tx1"/>
              </a:solidFill>
              <a:latin typeface="Segoe UI Light" panose="020B0502040204020203" pitchFamily="34" charset="0"/>
              <a:ea typeface="+mn-ea"/>
              <a:cs typeface="Segoe UI Light" panose="020B0502040204020203" pitchFamily="34" charset="0"/>
            </a:endParaRPr>
          </a:p>
          <a:p>
            <a:pPr marL="571500" indent="-571500" algn="l">
              <a:buFont typeface="Wingdings" panose="05000000000000000000" pitchFamily="2" charset="2"/>
              <a:buChar char="Ø"/>
            </a:pPr>
            <a:r>
              <a:rPr lang="ru-RU" sz="4000" dirty="0" smtClean="0">
                <a:solidFill>
                  <a:schemeClr val="tx1"/>
                </a:solidFill>
                <a:latin typeface="Segoe UI Light" panose="020B0502040204020203" pitchFamily="34" charset="0"/>
                <a:ea typeface="+mn-ea"/>
                <a:cs typeface="Segoe UI Light" panose="020B0502040204020203" pitchFamily="34" charset="0"/>
              </a:rPr>
              <a:t>иные </a:t>
            </a:r>
            <a:r>
              <a:rPr lang="ru-RU" sz="4000" dirty="0">
                <a:solidFill>
                  <a:schemeClr val="tx1"/>
                </a:solidFill>
                <a:latin typeface="Segoe UI Light" panose="020B0502040204020203" pitchFamily="34" charset="0"/>
                <a:ea typeface="+mn-ea"/>
                <a:cs typeface="Segoe UI Light" panose="020B0502040204020203" pitchFamily="34" charset="0"/>
              </a:rPr>
              <a:t>положения, необходимые для санкционирования целевых расходов (при необходимости</a:t>
            </a:r>
            <a:r>
              <a:rPr lang="ru-RU" sz="4000" dirty="0" smtClean="0">
                <a:solidFill>
                  <a:schemeClr val="tx1"/>
                </a:solidFill>
                <a:latin typeface="Segoe UI Light" panose="020B0502040204020203" pitchFamily="34" charset="0"/>
                <a:ea typeface="+mn-ea"/>
                <a:cs typeface="Segoe UI Light" panose="020B0502040204020203" pitchFamily="34" charset="0"/>
              </a:rPr>
              <a:t>).</a:t>
            </a:r>
            <a:endParaRPr lang="ru-RU" sz="4000" dirty="0">
              <a:solidFill>
                <a:schemeClr val="tx1"/>
              </a:solidFill>
              <a:latin typeface="Segoe UI Light" panose="020B0502040204020203" pitchFamily="34" charset="0"/>
              <a:ea typeface="+mn-ea"/>
              <a:cs typeface="Segoe UI Light" panose="020B0502040204020203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583657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197" b="-1"/>
          <a:stretch/>
        </p:blipFill>
        <p:spPr>
          <a:xfrm>
            <a:off x="12039481" y="-20141"/>
            <a:ext cx="12337573" cy="13731527"/>
          </a:xfrm>
          <a:prstGeom prst="rect">
            <a:avLst/>
          </a:prstGeom>
          <a:solidFill>
            <a:schemeClr val="bg1">
              <a:alpha val="23000"/>
            </a:schemeClr>
          </a:solidFill>
        </p:spPr>
      </p:pic>
      <p:sp>
        <p:nvSpPr>
          <p:cNvPr id="3" name="TextBox 2"/>
          <p:cNvSpPr txBox="1"/>
          <p:nvPr/>
        </p:nvSpPr>
        <p:spPr>
          <a:xfrm>
            <a:off x="0" y="6101626"/>
            <a:ext cx="12039481" cy="1118255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marL="0" marR="0" indent="0" defTabSz="8255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lang="ru-RU" sz="6600" b="0" dirty="0">
                <a:solidFill>
                  <a:srgbClr val="17517F"/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Спасибо за внимание!</a:t>
            </a:r>
          </a:p>
        </p:txBody>
      </p:sp>
    </p:spTree>
    <p:extLst>
      <p:ext uri="{BB962C8B-B14F-4D97-AF65-F5344CB8AC3E}">
        <p14:creationId xmlns:p14="http://schemas.microsoft.com/office/powerpoint/2010/main" val="3947811535"/>
      </p:ext>
    </p:extLst>
  </p:cSld>
  <p:clrMapOvr>
    <a:masterClrMapping/>
  </p:clrMapOvr>
  <p:transition spd="med"/>
</p:sld>
</file>

<file path=ppt/theme/theme1.xml><?xml version="1.0" encoding="utf-8"?>
<a:theme xmlns:a="http://schemas.openxmlformats.org/drawingml/2006/main" name="White">
  <a:themeElements>
    <a:clrScheme name="White">
      <a:dk1>
        <a:srgbClr val="000000"/>
      </a:dk1>
      <a:lt1>
        <a:srgbClr val="FFFFFF"/>
      </a:lt1>
      <a:dk2>
        <a:srgbClr val="5E5E5E"/>
      </a:dk2>
      <a:lt2>
        <a:srgbClr val="D5D5D5"/>
      </a:lt2>
      <a:accent1>
        <a:srgbClr val="00A2FF"/>
      </a:accent1>
      <a:accent2>
        <a:srgbClr val="16E7CF"/>
      </a:accent2>
      <a:accent3>
        <a:srgbClr val="61D836"/>
      </a:accent3>
      <a:accent4>
        <a:srgbClr val="FAE232"/>
      </a:accent4>
      <a:accent5>
        <a:srgbClr val="FF644E"/>
      </a:accent5>
      <a:accent6>
        <a:srgbClr val="EF5FA7"/>
      </a:accent6>
      <a:hlink>
        <a:srgbClr val="0000FF"/>
      </a:hlink>
      <a:folHlink>
        <a:srgbClr val="FF00FF"/>
      </a:folHlink>
    </a:clrScheme>
    <a:fontScheme name="White">
      <a:majorFont>
        <a:latin typeface="Helvetica Neue Medium"/>
        <a:ea typeface="Helvetica Neue Medium"/>
        <a:cs typeface="Helvetica Neue Medium"/>
      </a:majorFont>
      <a:minorFont>
        <a:latin typeface="Helvetica Neue Medium"/>
        <a:ea typeface="Helvetica Neue Medium"/>
        <a:cs typeface="Helvetica Neue Medium"/>
      </a:minorFont>
    </a:fontScheme>
    <a:fmtScheme name="Whit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chemeClr val="accent1"/>
        </a:solidFill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0" tIns="0" rIns="0" bIns="0" numCol="1" spcCol="38100" rtlCol="0" anchor="ctr">
        <a:spAutoFit/>
      </a:bodyPr>
      <a:lstStyle>
        <a:defPPr marL="0" marR="0" indent="0" algn="ctr" defTabSz="8255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3200" b="0" i="0" u="none" strike="noStrike" cap="none" spc="0" normalizeH="0" baseline="0">
            <a:ln>
              <a:noFill/>
            </a:ln>
            <a:solidFill>
              <a:srgbClr val="FFFFFF"/>
            </a:solidFill>
            <a:effectLst/>
            <a:uFillTx/>
            <a:latin typeface="+mn-lt"/>
            <a:ea typeface="+mn-ea"/>
            <a:cs typeface="+mn-cs"/>
            <a:sym typeface="Helvetica Neue Medium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spDef>
    <a:lnDef>
      <a:spPr>
        <a:noFill/>
        <a:ln w="25400" cap="flat">
          <a:solidFill>
            <a:srgbClr val="000000"/>
          </a:solidFill>
          <a:prstDash val="solid"/>
          <a:miter lim="400000"/>
        </a:ln>
        <a:effectLst/>
        <a:sp3d/>
      </a:spPr>
      <a:bodyPr rot="0" spcFirstLastPara="1" vertOverflow="overflow" horzOverflow="overflow" vert="horz" wrap="square" lIns="91439" tIns="45719" rIns="91439" bIns="45719" numCol="1" spcCol="38100" rtlCol="0" anchor="t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50800" tIns="50800" rIns="50800" bIns="50800" numCol="1" spcCol="38100" rtlCol="0" anchor="ctr">
        <a:spAutoFit/>
      </a:bodyPr>
      <a:lstStyle>
        <a:defPPr marL="0" marR="0" indent="0" algn="ctr" defTabSz="8255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3000" b="1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Helvetica Neue"/>
            <a:ea typeface="Helvetica Neue"/>
            <a:cs typeface="Helvetica Neue"/>
            <a:sym typeface="Helvetica Neue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txDef>
  </a:objectDefaults>
  <a:extraClrSchemeLst/>
</a:theme>
</file>

<file path=ppt/theme/theme2.xml><?xml version="1.0" encoding="utf-8"?>
<a:theme xmlns:a="http://schemas.openxmlformats.org/drawingml/2006/main" name="Шаблон_2015_16x9_PTSerif">
  <a:themeElements>
    <a:clrScheme name="Другая 1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PT Serif">
      <a:majorFont>
        <a:latin typeface="PT Serif"/>
        <a:ea typeface=""/>
        <a:cs typeface=""/>
      </a:majorFont>
      <a:minorFont>
        <a:latin typeface="PT Serif"/>
        <a:ea typeface=""/>
        <a:cs typeface="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White">
  <a:themeElements>
    <a:clrScheme name="White">
      <a:dk1>
        <a:srgbClr val="000000"/>
      </a:dk1>
      <a:lt1>
        <a:srgbClr val="FFFFFF"/>
      </a:lt1>
      <a:dk2>
        <a:srgbClr val="5E5E5E"/>
      </a:dk2>
      <a:lt2>
        <a:srgbClr val="D5D5D5"/>
      </a:lt2>
      <a:accent1>
        <a:srgbClr val="00A2FF"/>
      </a:accent1>
      <a:accent2>
        <a:srgbClr val="16E7CF"/>
      </a:accent2>
      <a:accent3>
        <a:srgbClr val="61D836"/>
      </a:accent3>
      <a:accent4>
        <a:srgbClr val="FAE232"/>
      </a:accent4>
      <a:accent5>
        <a:srgbClr val="FF644E"/>
      </a:accent5>
      <a:accent6>
        <a:srgbClr val="EF5FA7"/>
      </a:accent6>
      <a:hlink>
        <a:srgbClr val="0000FF"/>
      </a:hlink>
      <a:folHlink>
        <a:srgbClr val="FF00FF"/>
      </a:folHlink>
    </a:clrScheme>
    <a:fontScheme name="White">
      <a:majorFont>
        <a:latin typeface="Helvetica Neue Medium"/>
        <a:ea typeface="Helvetica Neue Medium"/>
        <a:cs typeface="Helvetica Neue Medium"/>
      </a:majorFont>
      <a:minorFont>
        <a:latin typeface="Helvetica Neue Medium"/>
        <a:ea typeface="Helvetica Neue Medium"/>
        <a:cs typeface="Helvetica Neue Medium"/>
      </a:minorFont>
    </a:fontScheme>
    <a:fmtScheme name="Whit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chemeClr val="accent1"/>
        </a:solidFill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0" tIns="0" rIns="0" bIns="0" numCol="1" spcCol="38100" rtlCol="0" anchor="ctr">
        <a:spAutoFit/>
      </a:bodyPr>
      <a:lstStyle>
        <a:defPPr marL="0" marR="0" indent="0" algn="ctr" defTabSz="8255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3200" b="0" i="0" u="none" strike="noStrike" cap="none" spc="0" normalizeH="0" baseline="0">
            <a:ln>
              <a:noFill/>
            </a:ln>
            <a:solidFill>
              <a:srgbClr val="FFFFFF"/>
            </a:solidFill>
            <a:effectLst/>
            <a:uFillTx/>
            <a:latin typeface="+mn-lt"/>
            <a:ea typeface="+mn-ea"/>
            <a:cs typeface="+mn-cs"/>
            <a:sym typeface="Helvetica Neue Medium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spDef>
    <a:lnDef>
      <a:spPr>
        <a:noFill/>
        <a:ln w="25400" cap="flat">
          <a:solidFill>
            <a:srgbClr val="000000"/>
          </a:solidFill>
          <a:prstDash val="solid"/>
          <a:miter lim="400000"/>
        </a:ln>
        <a:effectLst/>
        <a:sp3d/>
      </a:spPr>
      <a:bodyPr rot="0" spcFirstLastPara="1" vertOverflow="overflow" horzOverflow="overflow" vert="horz" wrap="square" lIns="91439" tIns="45719" rIns="91439" bIns="45719" numCol="1" spcCol="38100" rtlCol="0" anchor="t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50800" tIns="50800" rIns="50800" bIns="50800" numCol="1" spcCol="38100" rtlCol="0" anchor="ctr">
        <a:spAutoFit/>
      </a:bodyPr>
      <a:lstStyle>
        <a:defPPr marL="0" marR="0" indent="0" algn="ctr" defTabSz="8255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3000" b="1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Helvetica Neue"/>
            <a:ea typeface="Helvetica Neue"/>
            <a:cs typeface="Helvetica Neue"/>
            <a:sym typeface="Helvetica Neue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txDef>
  </a:objectDefaults>
  <a:extraClrSchemeLst/>
</a:theme>
</file>

<file path=ppt/theme/themeOverride1.xml><?xml version="1.0" encoding="utf-8"?>
<a:themeOverride xmlns:a="http://schemas.openxmlformats.org/drawingml/2006/main">
  <a:clrScheme name="Стандартная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  <a:fontScheme name="Стандартная">
    <a:majorFont>
      <a:latin typeface="Cambria" panose="020F0302020204030204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 panose="020F0502020204030204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Стандартная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emplate>3. Карпенко ВМ (Самара 2021) (2) (1)</Template>
  <TotalTime>742</TotalTime>
  <Words>2493</Words>
  <Application>Microsoft Office PowerPoint</Application>
  <PresentationFormat>Произвольный</PresentationFormat>
  <Paragraphs>232</Paragraphs>
  <Slides>16</Slides>
  <Notes>15</Notes>
  <HiddenSlides>0</HiddenSlides>
  <MMClips>0</MMClips>
  <ScaleCrop>false</ScaleCrop>
  <HeadingPairs>
    <vt:vector size="4" baseType="variant">
      <vt:variant>
        <vt:lpstr>Тема</vt:lpstr>
      </vt:variant>
      <vt:variant>
        <vt:i4>2</vt:i4>
      </vt:variant>
      <vt:variant>
        <vt:lpstr>Заголовки слайдов</vt:lpstr>
      </vt:variant>
      <vt:variant>
        <vt:i4>16</vt:i4>
      </vt:variant>
    </vt:vector>
  </HeadingPairs>
  <TitlesOfParts>
    <vt:vector size="18" baseType="lpstr">
      <vt:lpstr>White</vt:lpstr>
      <vt:lpstr>Шаблон_2015_16x9_PTSerif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>S9500SCCM01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Доценко Наталья Ивановна</dc:creator>
  <cp:lastModifiedBy>Харитонова Ольга Владимировна</cp:lastModifiedBy>
  <cp:revision>45</cp:revision>
  <cp:lastPrinted>2022-02-25T05:58:37Z</cp:lastPrinted>
  <dcterms:created xsi:type="dcterms:W3CDTF">2021-10-05T09:31:18Z</dcterms:created>
  <dcterms:modified xsi:type="dcterms:W3CDTF">2022-02-25T06:03:59Z</dcterms:modified>
</cp:coreProperties>
</file>